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328" r:id="rId2"/>
    <p:sldId id="329" r:id="rId3"/>
    <p:sldId id="330" r:id="rId4"/>
    <p:sldId id="307" r:id="rId5"/>
    <p:sldId id="309" r:id="rId6"/>
    <p:sldId id="331" r:id="rId7"/>
    <p:sldId id="332" r:id="rId8"/>
    <p:sldId id="333" r:id="rId9"/>
    <p:sldId id="334" r:id="rId10"/>
    <p:sldId id="335" r:id="rId11"/>
    <p:sldId id="336" r:id="rId12"/>
    <p:sldId id="337" r:id="rId13"/>
    <p:sldId id="347" r:id="rId14"/>
    <p:sldId id="338" r:id="rId15"/>
    <p:sldId id="344" r:id="rId16"/>
    <p:sldId id="346" r:id="rId17"/>
    <p:sldId id="345" r:id="rId18"/>
    <p:sldId id="340" r:id="rId19"/>
    <p:sldId id="341" r:id="rId20"/>
    <p:sldId id="342" r:id="rId21"/>
    <p:sldId id="348" r:id="rId2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P" initials="H" lastIdx="1" clrIdx="0">
    <p:extLst>
      <p:ext uri="{19B8F6BF-5375-455C-9EA6-DF929625EA0E}">
        <p15:presenceInfo xmlns:p15="http://schemas.microsoft.com/office/powerpoint/2012/main" userId="HP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8B1032C-EA38-4F05-BA0D-38AFFFC7BED3}" styleName="浅色样式 3 - 强调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510" autoAdjust="0"/>
    <p:restoredTop sz="93438" autoAdjust="0"/>
  </p:normalViewPr>
  <p:slideViewPr>
    <p:cSldViewPr snapToGrid="0">
      <p:cViewPr varScale="1">
        <p:scale>
          <a:sx n="63" d="100"/>
          <a:sy n="63" d="100"/>
        </p:scale>
        <p:origin x="74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060C2A-CD95-4FD0-B188-1E49716FC44A}" type="datetimeFigureOut">
              <a:rPr lang="zh-CN" altLang="en-US" smtClean="0"/>
              <a:t>2023/3/1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9D7786-C938-433B-AC04-B63CB4B3905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44218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0D4AD8-9BAB-53D3-393C-6FCDC91BFC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32FFB81-CA57-247C-D6D1-E7DC6FC682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DBF86FD-8E6C-0275-7462-620BD7C0CA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3DF1F-CB19-4CF1-9EA4-87627383FE5A}" type="datetimeFigureOut">
              <a:rPr lang="zh-CN" altLang="en-US" smtClean="0"/>
              <a:t>2023/3/1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3BB522A-0C45-B9C8-24B9-1309E84A28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9CBD2B9-4526-D2FE-49F8-951AEE37B4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21855-7ED6-488A-82B1-DDAA8629BDB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40096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54803C0-721E-F334-30B8-08F448730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3BB63EF-1153-8829-916A-8D0516635B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5CD5E72-D7B3-D52D-C55E-CDF3E9DF49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3DF1F-CB19-4CF1-9EA4-87627383FE5A}" type="datetimeFigureOut">
              <a:rPr lang="zh-CN" altLang="en-US" smtClean="0"/>
              <a:t>2023/3/1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BD29138-3688-F628-F268-FE5352B7C9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E2EA73A-48E5-6963-BB0E-FB657F299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21855-7ED6-488A-82B1-DDAA8629BDB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2801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681E393B-6E59-B5CB-E981-5FF561762A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5CB8CEB-BFCA-7E15-D93B-26D52E4CE5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4DCDDF3-46DA-57DA-798E-4154EC12C2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3DF1F-CB19-4CF1-9EA4-87627383FE5A}" type="datetimeFigureOut">
              <a:rPr lang="zh-CN" altLang="en-US" smtClean="0"/>
              <a:t>2023/3/1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2FC49D2-2E0A-0E65-D99C-0E5DFDACCA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F6BF591-6F89-43C4-4AFA-9F83A2B375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21855-7ED6-488A-82B1-DDAA8629BDB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69694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803080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746260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F7B8F1-8781-0C96-C542-346CF545F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909F64D-5129-6D8C-CEB4-D4F44A24D3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BD698C3-8553-85E1-FF9E-5DF0F09A45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5B1336A-AAB0-400C-9CEE-9FC9EFD705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3DF1F-CB19-4CF1-9EA4-87627383FE5A}" type="datetimeFigureOut">
              <a:rPr lang="zh-CN" altLang="en-US" smtClean="0"/>
              <a:t>2023/3/1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99EC747-AE39-B58C-0404-5EBCB69B51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657AB53-6806-0099-76B5-CCD926B54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21855-7ED6-488A-82B1-DDAA8629BDB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40573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D51D72-A66D-89FB-D5B3-0CD0FE56AC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C28D5FE-421B-2D01-38B1-76170BA38D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BA82F8D-BEBC-AE27-6B58-9D743E6742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4A878D0F-2815-1893-2A49-E6F856159B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8F7E667-10E6-4F04-3B92-D48F8200E4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FBB8EB0A-246F-80F1-2BAE-38C0618CE1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3DF1F-CB19-4CF1-9EA4-87627383FE5A}" type="datetimeFigureOut">
              <a:rPr lang="zh-CN" altLang="en-US" smtClean="0"/>
              <a:t>2023/3/1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0CE00FF2-9FA3-48D8-9CE0-D9A1EEB840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7F6F22F8-0C49-7050-7BB1-40047ECE84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21855-7ED6-488A-82B1-DDAA8629BDB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06797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17D896-C47C-DC61-572B-DBF290047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3B105C4-A9A3-308D-33F5-1E3560EDD1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3DF1F-CB19-4CF1-9EA4-87627383FE5A}" type="datetimeFigureOut">
              <a:rPr lang="zh-CN" altLang="en-US" smtClean="0"/>
              <a:t>2023/3/1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EBFA2C9-B463-10B3-96A0-FE38A1F026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F8AFE8C-B39A-BFB3-419F-A0C51D4441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21855-7ED6-488A-82B1-DDAA8629BDB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70818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74C11EF-5F75-8F4E-FC87-77D43C52FC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3DF1F-CB19-4CF1-9EA4-87627383FE5A}" type="datetimeFigureOut">
              <a:rPr lang="zh-CN" altLang="en-US" smtClean="0"/>
              <a:t>2023/3/1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CC4FFF4-7A5A-A93B-8404-EAEAFF39EB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EE7ECA2-303B-4600-47F5-4E6791EF7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21855-7ED6-488A-82B1-DDAA8629BDB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74711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1D626F-F51D-DE87-0E45-4BA34DCD37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4BB309D-7C78-AA3A-0D84-1B8DC55029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F611C4D-F3F6-6893-61E3-CC4A23E10D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1BF5D62-F861-30B3-2CD5-B5A02BE2A0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3DF1F-CB19-4CF1-9EA4-87627383FE5A}" type="datetimeFigureOut">
              <a:rPr lang="zh-CN" altLang="en-US" smtClean="0"/>
              <a:t>2023/3/1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751E18C-24AD-F82E-3153-FF05203AAA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8D17D04-9F1E-3B73-F668-B6548ACBD4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21855-7ED6-488A-82B1-DDAA8629BDB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81457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983F6EA-3FAF-AD17-CA02-073E8747CA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888A4A78-9A0D-4B49-B5D0-625AB3540E8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8B46B3E-5E37-EDB2-A733-AA1182FA50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81E198C-3B8A-6495-CD2D-8F8798A391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3DF1F-CB19-4CF1-9EA4-87627383FE5A}" type="datetimeFigureOut">
              <a:rPr lang="zh-CN" altLang="en-US" smtClean="0"/>
              <a:t>2023/3/1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9DC864F-4642-12B4-CAE8-58F68DD3CF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E2231EA-927E-E41D-8AC9-FA3DE5FCA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21855-7ED6-488A-82B1-DDAA8629BDB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91269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024E2139-3DF1-F870-0B5C-4C5B03850C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3C02A9A-898F-5290-D939-24B6B73747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CF3A6E1-4A9E-8903-D3DC-65066ED219F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E3DF1F-CB19-4CF1-9EA4-87627383FE5A}" type="datetimeFigureOut">
              <a:rPr lang="zh-CN" altLang="en-US" smtClean="0"/>
              <a:t>2023/3/1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118F2E5-034C-07A8-B1D7-90E09CD68A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776EA54-859F-9C93-CA27-7E2918E08D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C21855-7ED6-488A-82B1-DDAA8629BDB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92538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tags" Target="../tags/tag13.xml"/><Relationship Id="rId18" Type="http://schemas.openxmlformats.org/officeDocument/2006/relationships/tags" Target="../tags/tag18.xml"/><Relationship Id="rId3" Type="http://schemas.openxmlformats.org/officeDocument/2006/relationships/tags" Target="../tags/tag3.xml"/><Relationship Id="rId21" Type="http://schemas.openxmlformats.org/officeDocument/2006/relationships/tags" Target="../tags/tag21.xml"/><Relationship Id="rId7" Type="http://schemas.openxmlformats.org/officeDocument/2006/relationships/tags" Target="../tags/tag7.xml"/><Relationship Id="rId12" Type="http://schemas.openxmlformats.org/officeDocument/2006/relationships/tags" Target="../tags/tag12.xml"/><Relationship Id="rId17" Type="http://schemas.openxmlformats.org/officeDocument/2006/relationships/tags" Target="../tags/tag17.xml"/><Relationship Id="rId2" Type="http://schemas.openxmlformats.org/officeDocument/2006/relationships/tags" Target="../tags/tag2.xml"/><Relationship Id="rId16" Type="http://schemas.openxmlformats.org/officeDocument/2006/relationships/tags" Target="../tags/tag16.xml"/><Relationship Id="rId20" Type="http://schemas.openxmlformats.org/officeDocument/2006/relationships/tags" Target="../tags/tag20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5" Type="http://schemas.openxmlformats.org/officeDocument/2006/relationships/tags" Target="../tags/tag5.xml"/><Relationship Id="rId15" Type="http://schemas.openxmlformats.org/officeDocument/2006/relationships/tags" Target="../tags/tag15.xml"/><Relationship Id="rId23" Type="http://schemas.openxmlformats.org/officeDocument/2006/relationships/slideLayout" Target="../slideLayouts/slideLayout2.xml"/><Relationship Id="rId10" Type="http://schemas.openxmlformats.org/officeDocument/2006/relationships/tags" Target="../tags/tag10.xml"/><Relationship Id="rId19" Type="http://schemas.openxmlformats.org/officeDocument/2006/relationships/tags" Target="../tags/tag19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tags" Target="../tags/tag14.xml"/><Relationship Id="rId22" Type="http://schemas.openxmlformats.org/officeDocument/2006/relationships/tags" Target="../tags/tag2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8.xml"/><Relationship Id="rId1" Type="http://schemas.openxmlformats.org/officeDocument/2006/relationships/tags" Target="../tags/tag6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0.xml"/><Relationship Id="rId1" Type="http://schemas.openxmlformats.org/officeDocument/2006/relationships/tags" Target="../tags/tag69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30.xml"/><Relationship Id="rId13" Type="http://schemas.openxmlformats.org/officeDocument/2006/relationships/tags" Target="../tags/tag35.xml"/><Relationship Id="rId18" Type="http://schemas.openxmlformats.org/officeDocument/2006/relationships/tags" Target="../tags/tag40.xml"/><Relationship Id="rId3" Type="http://schemas.openxmlformats.org/officeDocument/2006/relationships/tags" Target="../tags/tag25.xml"/><Relationship Id="rId21" Type="http://schemas.openxmlformats.org/officeDocument/2006/relationships/tags" Target="../tags/tag43.xml"/><Relationship Id="rId7" Type="http://schemas.openxmlformats.org/officeDocument/2006/relationships/tags" Target="../tags/tag29.xml"/><Relationship Id="rId12" Type="http://schemas.openxmlformats.org/officeDocument/2006/relationships/tags" Target="../tags/tag34.xml"/><Relationship Id="rId17" Type="http://schemas.openxmlformats.org/officeDocument/2006/relationships/tags" Target="../tags/tag39.xml"/><Relationship Id="rId25" Type="http://schemas.openxmlformats.org/officeDocument/2006/relationships/slideLayout" Target="../slideLayouts/slideLayout2.xml"/><Relationship Id="rId2" Type="http://schemas.openxmlformats.org/officeDocument/2006/relationships/tags" Target="../tags/tag24.xml"/><Relationship Id="rId16" Type="http://schemas.openxmlformats.org/officeDocument/2006/relationships/tags" Target="../tags/tag38.xml"/><Relationship Id="rId20" Type="http://schemas.openxmlformats.org/officeDocument/2006/relationships/tags" Target="../tags/tag42.xml"/><Relationship Id="rId1" Type="http://schemas.openxmlformats.org/officeDocument/2006/relationships/tags" Target="../tags/tag23.xml"/><Relationship Id="rId6" Type="http://schemas.openxmlformats.org/officeDocument/2006/relationships/tags" Target="../tags/tag28.xml"/><Relationship Id="rId11" Type="http://schemas.openxmlformats.org/officeDocument/2006/relationships/tags" Target="../tags/tag33.xml"/><Relationship Id="rId24" Type="http://schemas.openxmlformats.org/officeDocument/2006/relationships/tags" Target="../tags/tag46.xml"/><Relationship Id="rId5" Type="http://schemas.openxmlformats.org/officeDocument/2006/relationships/tags" Target="../tags/tag27.xml"/><Relationship Id="rId15" Type="http://schemas.openxmlformats.org/officeDocument/2006/relationships/tags" Target="../tags/tag37.xml"/><Relationship Id="rId23" Type="http://schemas.openxmlformats.org/officeDocument/2006/relationships/tags" Target="../tags/tag45.xml"/><Relationship Id="rId10" Type="http://schemas.openxmlformats.org/officeDocument/2006/relationships/tags" Target="../tags/tag32.xml"/><Relationship Id="rId19" Type="http://schemas.openxmlformats.org/officeDocument/2006/relationships/tags" Target="../tags/tag41.xml"/><Relationship Id="rId4" Type="http://schemas.openxmlformats.org/officeDocument/2006/relationships/tags" Target="../tags/tag26.xml"/><Relationship Id="rId9" Type="http://schemas.openxmlformats.org/officeDocument/2006/relationships/tags" Target="../tags/tag31.xml"/><Relationship Id="rId14" Type="http://schemas.openxmlformats.org/officeDocument/2006/relationships/tags" Target="../tags/tag36.xml"/><Relationship Id="rId22" Type="http://schemas.openxmlformats.org/officeDocument/2006/relationships/tags" Target="../tags/tag4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tags" Target="../tags/tag54.xml"/><Relationship Id="rId3" Type="http://schemas.openxmlformats.org/officeDocument/2006/relationships/tags" Target="../tags/tag49.xml"/><Relationship Id="rId7" Type="http://schemas.openxmlformats.org/officeDocument/2006/relationships/tags" Target="../tags/tag53.xml"/><Relationship Id="rId12" Type="http://schemas.openxmlformats.org/officeDocument/2006/relationships/slideLayout" Target="../slideLayouts/slideLayout2.xml"/><Relationship Id="rId2" Type="http://schemas.openxmlformats.org/officeDocument/2006/relationships/tags" Target="../tags/tag48.xml"/><Relationship Id="rId1" Type="http://schemas.openxmlformats.org/officeDocument/2006/relationships/tags" Target="../tags/tag47.xml"/><Relationship Id="rId6" Type="http://schemas.openxmlformats.org/officeDocument/2006/relationships/tags" Target="../tags/tag52.xml"/><Relationship Id="rId11" Type="http://schemas.openxmlformats.org/officeDocument/2006/relationships/tags" Target="../tags/tag57.xml"/><Relationship Id="rId5" Type="http://schemas.openxmlformats.org/officeDocument/2006/relationships/tags" Target="../tags/tag51.xml"/><Relationship Id="rId10" Type="http://schemas.openxmlformats.org/officeDocument/2006/relationships/tags" Target="../tags/tag56.xml"/><Relationship Id="rId4" Type="http://schemas.openxmlformats.org/officeDocument/2006/relationships/tags" Target="../tags/tag50.xml"/><Relationship Id="rId9" Type="http://schemas.openxmlformats.org/officeDocument/2006/relationships/tags" Target="../tags/tag5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tags" Target="../tags/tag60.xml"/><Relationship Id="rId2" Type="http://schemas.openxmlformats.org/officeDocument/2006/relationships/tags" Target="../tags/tag59.xml"/><Relationship Id="rId1" Type="http://schemas.openxmlformats.org/officeDocument/2006/relationships/tags" Target="../tags/tag58.xml"/><Relationship Id="rId6" Type="http://schemas.microsoft.com/office/2007/relationships/hdphoto" Target="../media/hdphoto1.wdp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tags" Target="../tags/tag63.xml"/><Relationship Id="rId7" Type="http://schemas.openxmlformats.org/officeDocument/2006/relationships/image" Target="../media/image3.png"/><Relationship Id="rId2" Type="http://schemas.openxmlformats.org/officeDocument/2006/relationships/tags" Target="../tags/tag62.xml"/><Relationship Id="rId1" Type="http://schemas.openxmlformats.org/officeDocument/2006/relationships/tags" Target="../tags/tag61.xml"/><Relationship Id="rId6" Type="http://schemas.openxmlformats.org/officeDocument/2006/relationships/image" Target="../media/image2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6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1.png"/><Relationship Id="rId2" Type="http://schemas.openxmlformats.org/officeDocument/2006/relationships/tags" Target="../tags/tag66.xml"/><Relationship Id="rId1" Type="http://schemas.openxmlformats.org/officeDocument/2006/relationships/tags" Target="../tags/tag65.xml"/><Relationship Id="rId6" Type="http://schemas.openxmlformats.org/officeDocument/2006/relationships/image" Target="../media/image10.GIF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E98A860-876B-6C6B-6A1C-DE8A6A88503A}"/>
              </a:ext>
            </a:extLst>
          </p:cNvPr>
          <p:cNvSpPr txBox="1"/>
          <p:nvPr/>
        </p:nvSpPr>
        <p:spPr>
          <a:xfrm>
            <a:off x="847929" y="272521"/>
            <a:ext cx="2026118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3600" dirty="0">
                <a:latin typeface="华文行楷" panose="02010800040101010101" pitchFamily="2" charset="-122"/>
                <a:ea typeface="华文行楷" panose="02010800040101010101" pitchFamily="2" charset="-122"/>
              </a:rPr>
              <a:t>复习回顾</a:t>
            </a:r>
            <a:endParaRPr lang="en-US" altLang="zh-CN" sz="3600" dirty="0"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F238E7CD-9125-AE21-E6A9-DF4E93BE2EE5}"/>
              </a:ext>
            </a:extLst>
          </p:cNvPr>
          <p:cNvGrpSpPr/>
          <p:nvPr/>
        </p:nvGrpSpPr>
        <p:grpSpPr>
          <a:xfrm>
            <a:off x="233015" y="365392"/>
            <a:ext cx="440753" cy="336228"/>
            <a:chOff x="233015" y="365392"/>
            <a:chExt cx="440753" cy="336228"/>
          </a:xfrm>
        </p:grpSpPr>
        <p:sp>
          <p:nvSpPr>
            <p:cNvPr id="4" name="矩形: 圆角 3">
              <a:extLst>
                <a:ext uri="{FF2B5EF4-FFF2-40B4-BE49-F238E27FC236}">
                  <a16:creationId xmlns:a16="http://schemas.microsoft.com/office/drawing/2014/main" id="{C4E2A876-22FF-7AA4-9C37-33CD4BAF62F9}"/>
                </a:ext>
              </a:extLst>
            </p:cNvPr>
            <p:cNvSpPr/>
            <p:nvPr>
              <p:custDataLst>
                <p:tags r:id="rId21"/>
              </p:custDataLst>
            </p:nvPr>
          </p:nvSpPr>
          <p:spPr>
            <a:xfrm rot="2700000">
              <a:off x="233015" y="365392"/>
              <a:ext cx="336228" cy="336228"/>
            </a:xfrm>
            <a:prstGeom prst="roundRect">
              <a:avLst/>
            </a:prstGeom>
            <a:noFill/>
            <a:ln w="38100">
              <a:solidFill>
                <a:srgbClr val="334A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宋体 CN" panose="02020400000000000000" pitchFamily="18" charset="-122"/>
                <a:ea typeface="思源宋体 CN" panose="02020400000000000000" pitchFamily="18" charset="-122"/>
                <a:cs typeface="+mn-cs"/>
              </a:endParaRPr>
            </a:p>
          </p:txBody>
        </p:sp>
        <p:sp>
          <p:nvSpPr>
            <p:cNvPr id="5" name="矩形: 圆角 4">
              <a:extLst>
                <a:ext uri="{FF2B5EF4-FFF2-40B4-BE49-F238E27FC236}">
                  <a16:creationId xmlns:a16="http://schemas.microsoft.com/office/drawing/2014/main" id="{1A5705B3-7589-CE15-8114-7049F211F89D}"/>
                </a:ext>
              </a:extLst>
            </p:cNvPr>
            <p:cNvSpPr/>
            <p:nvPr>
              <p:custDataLst>
                <p:tags r:id="rId22"/>
              </p:custDataLst>
            </p:nvPr>
          </p:nvSpPr>
          <p:spPr>
            <a:xfrm rot="2700000">
              <a:off x="337540" y="365392"/>
              <a:ext cx="336228" cy="336228"/>
            </a:xfrm>
            <a:prstGeom prst="roundRect">
              <a:avLst/>
            </a:prstGeom>
            <a:solidFill>
              <a:srgbClr val="FCA2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宋体 CN" panose="02020400000000000000" pitchFamily="18" charset="-122"/>
                <a:ea typeface="思源宋体 CN" panose="02020400000000000000" pitchFamily="18" charset="-122"/>
                <a:cs typeface="+mn-cs"/>
              </a:endParaRPr>
            </a:p>
          </p:txBody>
        </p:sp>
      </p:grpSp>
      <p:sp>
        <p:nvSpPr>
          <p:cNvPr id="8" name="TextBox 23">
            <a:extLst>
              <a:ext uri="{FF2B5EF4-FFF2-40B4-BE49-F238E27FC236}">
                <a16:creationId xmlns:a16="http://schemas.microsoft.com/office/drawing/2014/main" id="{8964CDFB-26B5-0045-DF5D-FB891B98E769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1499816" y="1262773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rgbClr val="FF0000"/>
                </a:solidFill>
              </a:rPr>
              <a:t>导入</a:t>
            </a:r>
          </a:p>
        </p:txBody>
      </p:sp>
      <p:sp>
        <p:nvSpPr>
          <p:cNvPr id="9" name="TextBox 27">
            <a:extLst>
              <a:ext uri="{FF2B5EF4-FFF2-40B4-BE49-F238E27FC236}">
                <a16:creationId xmlns:a16="http://schemas.microsoft.com/office/drawing/2014/main" id="{BB1BF783-C4DD-632B-946B-9F01127ADFD5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479839" y="2477810"/>
            <a:ext cx="9476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rgbClr val="FF0000"/>
                </a:solidFill>
              </a:rPr>
              <a:t>display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  <p:sp>
        <p:nvSpPr>
          <p:cNvPr id="12" name="TextBox 31">
            <a:extLst>
              <a:ext uri="{FF2B5EF4-FFF2-40B4-BE49-F238E27FC236}">
                <a16:creationId xmlns:a16="http://schemas.microsoft.com/office/drawing/2014/main" id="{5EA70C29-D996-FB12-4A90-451E672C8747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1461816" y="4306252"/>
            <a:ext cx="8723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rgbClr val="FF0000"/>
                </a:solidFill>
              </a:rPr>
              <a:t>Image</a:t>
            </a:r>
          </a:p>
        </p:txBody>
      </p:sp>
      <p:sp>
        <p:nvSpPr>
          <p:cNvPr id="27" name="TextBox 46">
            <a:extLst>
              <a:ext uri="{FF2B5EF4-FFF2-40B4-BE49-F238E27FC236}">
                <a16:creationId xmlns:a16="http://schemas.microsoft.com/office/drawing/2014/main" id="{BE45A466-38EB-17B6-CD63-E37DFB47E475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1517723" y="6060852"/>
            <a:ext cx="9076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rgbClr val="FF0000"/>
                </a:solidFill>
              </a:rPr>
              <a:t>sleep()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  <p:sp>
        <p:nvSpPr>
          <p:cNvPr id="30" name="左大括号 29">
            <a:extLst>
              <a:ext uri="{FF2B5EF4-FFF2-40B4-BE49-F238E27FC236}">
                <a16:creationId xmlns:a16="http://schemas.microsoft.com/office/drawing/2014/main" id="{95E092C0-0C1C-80A4-16DA-D46F280EE409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795074" y="1423809"/>
            <a:ext cx="778213" cy="484436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TextBox 61">
            <a:extLst>
              <a:ext uri="{FF2B5EF4-FFF2-40B4-BE49-F238E27FC236}">
                <a16:creationId xmlns:a16="http://schemas.microsoft.com/office/drawing/2014/main" id="{5872AD87-5CAC-D697-D66A-B816F4EAD592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111303" y="3345512"/>
            <a:ext cx="9541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/>
              <a:t>microbit</a:t>
            </a:r>
            <a:endParaRPr lang="zh-CN" altLang="en-US" sz="2400" dirty="0"/>
          </a:p>
        </p:txBody>
      </p:sp>
      <p:sp>
        <p:nvSpPr>
          <p:cNvPr id="38" name="TextBox 27">
            <a:extLst>
              <a:ext uri="{FF2B5EF4-FFF2-40B4-BE49-F238E27FC236}">
                <a16:creationId xmlns:a16="http://schemas.microsoft.com/office/drawing/2014/main" id="{634D50A8-38C6-29C9-AEAD-2B90349406E4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2698514" y="1223754"/>
            <a:ext cx="26757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from </a:t>
            </a:r>
            <a:r>
              <a:rPr lang="en-US" altLang="zh-CN" sz="2000" dirty="0" err="1"/>
              <a:t>microbit</a:t>
            </a:r>
            <a:r>
              <a:rPr lang="en-US" altLang="zh-CN" sz="2000" dirty="0"/>
              <a:t> import *</a:t>
            </a:r>
            <a:endParaRPr lang="zh-CN" altLang="en-US" sz="2000" dirty="0"/>
          </a:p>
        </p:txBody>
      </p:sp>
      <p:sp>
        <p:nvSpPr>
          <p:cNvPr id="39" name="TextBox 27">
            <a:extLst>
              <a:ext uri="{FF2B5EF4-FFF2-40B4-BE49-F238E27FC236}">
                <a16:creationId xmlns:a16="http://schemas.microsoft.com/office/drawing/2014/main" id="{DE9E3A19-920E-0FFA-2638-569F6D53EB1E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1593867" y="2842982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rgbClr val="FF0000"/>
                </a:solidFill>
              </a:rPr>
              <a:t>显示</a:t>
            </a:r>
          </a:p>
        </p:txBody>
      </p:sp>
      <p:sp>
        <p:nvSpPr>
          <p:cNvPr id="40" name="左大括号 39">
            <a:extLst>
              <a:ext uri="{FF2B5EF4-FFF2-40B4-BE49-F238E27FC236}">
                <a16:creationId xmlns:a16="http://schemas.microsoft.com/office/drawing/2014/main" id="{933F90E6-FC37-5F49-6AB1-5BBEE5E0B29D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2484940" y="1998729"/>
            <a:ext cx="389107" cy="1244363"/>
          </a:xfrm>
          <a:prstGeom prst="leftBrace">
            <a:avLst>
              <a:gd name="adj1" fmla="val 8333"/>
              <a:gd name="adj2" fmla="val 5244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TextBox 27">
            <a:extLst>
              <a:ext uri="{FF2B5EF4-FFF2-40B4-BE49-F238E27FC236}">
                <a16:creationId xmlns:a16="http://schemas.microsoft.com/office/drawing/2014/main" id="{D011BF12-A651-ABF4-D48A-8B6C62197F01}"/>
              </a:ext>
            </a:extLst>
          </p:cNvPr>
          <p:cNvSpPr txBox="1"/>
          <p:nvPr>
            <p:custDataLst>
              <p:tags r:id="rId10"/>
            </p:custDataLst>
          </p:nvPr>
        </p:nvSpPr>
        <p:spPr>
          <a:xfrm>
            <a:off x="2874047" y="1824369"/>
            <a:ext cx="11208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LED</a:t>
            </a:r>
            <a:r>
              <a:rPr lang="zh-CN" altLang="en-US" sz="2000" dirty="0"/>
              <a:t>显示</a:t>
            </a:r>
          </a:p>
        </p:txBody>
      </p:sp>
      <p:sp>
        <p:nvSpPr>
          <p:cNvPr id="42" name="TextBox 27">
            <a:extLst>
              <a:ext uri="{FF2B5EF4-FFF2-40B4-BE49-F238E27FC236}">
                <a16:creationId xmlns:a16="http://schemas.microsoft.com/office/drawing/2014/main" id="{8A401129-2371-4159-48AC-1130E9DBA3AD}"/>
              </a:ext>
            </a:extLst>
          </p:cNvPr>
          <p:cNvSpPr txBox="1"/>
          <p:nvPr>
            <p:custDataLst>
              <p:tags r:id="rId11"/>
            </p:custDataLst>
          </p:nvPr>
        </p:nvSpPr>
        <p:spPr>
          <a:xfrm>
            <a:off x="4042560" y="1824369"/>
            <a:ext cx="32207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 </a:t>
            </a:r>
            <a:r>
              <a:rPr lang="en-US" altLang="zh-CN" sz="2000" dirty="0" err="1"/>
              <a:t>display.show</a:t>
            </a:r>
            <a:r>
              <a:rPr lang="en-US" altLang="zh-CN" sz="2000" dirty="0"/>
              <a:t>(‘</a:t>
            </a:r>
            <a:r>
              <a:rPr lang="zh-CN" altLang="en-US" sz="2000" dirty="0"/>
              <a:t>显示的内容</a:t>
            </a:r>
            <a:r>
              <a:rPr lang="en-US" altLang="zh-CN" sz="2000" dirty="0"/>
              <a:t>’)</a:t>
            </a:r>
            <a:endParaRPr lang="zh-CN" altLang="en-US" sz="2000" dirty="0"/>
          </a:p>
        </p:txBody>
      </p:sp>
      <p:sp>
        <p:nvSpPr>
          <p:cNvPr id="43" name="TextBox 27">
            <a:extLst>
              <a:ext uri="{FF2B5EF4-FFF2-40B4-BE49-F238E27FC236}">
                <a16:creationId xmlns:a16="http://schemas.microsoft.com/office/drawing/2014/main" id="{EB16CC71-32DC-0804-A8A7-E09A15BC56C1}"/>
              </a:ext>
            </a:extLst>
          </p:cNvPr>
          <p:cNvSpPr txBox="1"/>
          <p:nvPr>
            <p:custDataLst>
              <p:tags r:id="rId12"/>
            </p:custDataLst>
          </p:nvPr>
        </p:nvSpPr>
        <p:spPr>
          <a:xfrm>
            <a:off x="2874047" y="2424984"/>
            <a:ext cx="16337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LED</a:t>
            </a:r>
            <a:r>
              <a:rPr lang="zh-CN" altLang="en-US" sz="2000" dirty="0"/>
              <a:t>滚动显示</a:t>
            </a:r>
          </a:p>
        </p:txBody>
      </p:sp>
      <p:sp>
        <p:nvSpPr>
          <p:cNvPr id="44" name="TextBox 27">
            <a:extLst>
              <a:ext uri="{FF2B5EF4-FFF2-40B4-BE49-F238E27FC236}">
                <a16:creationId xmlns:a16="http://schemas.microsoft.com/office/drawing/2014/main" id="{D5DADA4E-1477-7D89-3D0B-4734B364F896}"/>
              </a:ext>
            </a:extLst>
          </p:cNvPr>
          <p:cNvSpPr txBox="1"/>
          <p:nvPr>
            <p:custDataLst>
              <p:tags r:id="rId13"/>
            </p:custDataLst>
          </p:nvPr>
        </p:nvSpPr>
        <p:spPr>
          <a:xfrm>
            <a:off x="4652160" y="2424984"/>
            <a:ext cx="31502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err="1"/>
              <a:t>display.scroll</a:t>
            </a:r>
            <a:r>
              <a:rPr lang="en-US" altLang="zh-CN" sz="2000" dirty="0"/>
              <a:t>(‘</a:t>
            </a:r>
            <a:r>
              <a:rPr lang="zh-CN" altLang="en-US" sz="2000" dirty="0"/>
              <a:t>显示的内容</a:t>
            </a:r>
            <a:r>
              <a:rPr lang="en-US" altLang="zh-CN" sz="2000" dirty="0"/>
              <a:t>’)</a:t>
            </a:r>
            <a:endParaRPr lang="zh-CN" altLang="en-US" sz="2000" dirty="0"/>
          </a:p>
        </p:txBody>
      </p:sp>
      <p:sp>
        <p:nvSpPr>
          <p:cNvPr id="45" name="TextBox 27">
            <a:extLst>
              <a:ext uri="{FF2B5EF4-FFF2-40B4-BE49-F238E27FC236}">
                <a16:creationId xmlns:a16="http://schemas.microsoft.com/office/drawing/2014/main" id="{18905FB0-562F-DF1A-9896-B1BD8C859BE5}"/>
              </a:ext>
            </a:extLst>
          </p:cNvPr>
          <p:cNvSpPr txBox="1"/>
          <p:nvPr>
            <p:custDataLst>
              <p:tags r:id="rId14"/>
            </p:custDataLst>
          </p:nvPr>
        </p:nvSpPr>
        <p:spPr>
          <a:xfrm>
            <a:off x="2833013" y="3025599"/>
            <a:ext cx="11208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LED</a:t>
            </a:r>
            <a:r>
              <a:rPr lang="zh-CN" altLang="en-US" sz="2000" dirty="0"/>
              <a:t>清除</a:t>
            </a:r>
          </a:p>
        </p:txBody>
      </p:sp>
      <p:sp>
        <p:nvSpPr>
          <p:cNvPr id="46" name="TextBox 27">
            <a:extLst>
              <a:ext uri="{FF2B5EF4-FFF2-40B4-BE49-F238E27FC236}">
                <a16:creationId xmlns:a16="http://schemas.microsoft.com/office/drawing/2014/main" id="{87C21459-1D33-05DD-601C-C410C019E5A3}"/>
              </a:ext>
            </a:extLst>
          </p:cNvPr>
          <p:cNvSpPr txBox="1"/>
          <p:nvPr>
            <p:custDataLst>
              <p:tags r:id="rId15"/>
            </p:custDataLst>
          </p:nvPr>
        </p:nvSpPr>
        <p:spPr>
          <a:xfrm>
            <a:off x="4611126" y="3025599"/>
            <a:ext cx="20361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err="1"/>
              <a:t>display.clear</a:t>
            </a:r>
            <a:r>
              <a:rPr lang="zh-CN" altLang="en-US" sz="2000" dirty="0"/>
              <a:t>（）</a:t>
            </a:r>
          </a:p>
        </p:txBody>
      </p:sp>
      <p:sp>
        <p:nvSpPr>
          <p:cNvPr id="47" name="左大括号 46">
            <a:extLst>
              <a:ext uri="{FF2B5EF4-FFF2-40B4-BE49-F238E27FC236}">
                <a16:creationId xmlns:a16="http://schemas.microsoft.com/office/drawing/2014/main" id="{0E3598ED-816E-4594-A2B1-BF3578A133AA}"/>
              </a:ext>
            </a:extLst>
          </p:cNvPr>
          <p:cNvSpPr/>
          <p:nvPr>
            <p:custDataLst>
              <p:tags r:id="rId16"/>
            </p:custDataLst>
          </p:nvPr>
        </p:nvSpPr>
        <p:spPr>
          <a:xfrm>
            <a:off x="2443906" y="4084181"/>
            <a:ext cx="389107" cy="844253"/>
          </a:xfrm>
          <a:prstGeom prst="leftBrace">
            <a:avLst>
              <a:gd name="adj1" fmla="val 8333"/>
              <a:gd name="adj2" fmla="val 5244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TextBox 27">
            <a:extLst>
              <a:ext uri="{FF2B5EF4-FFF2-40B4-BE49-F238E27FC236}">
                <a16:creationId xmlns:a16="http://schemas.microsoft.com/office/drawing/2014/main" id="{40CE00DA-A179-6D05-1C58-4A755F2264A9}"/>
              </a:ext>
            </a:extLst>
          </p:cNvPr>
          <p:cNvSpPr txBox="1"/>
          <p:nvPr>
            <p:custDataLst>
              <p:tags r:id="rId17"/>
            </p:custDataLst>
          </p:nvPr>
        </p:nvSpPr>
        <p:spPr>
          <a:xfrm>
            <a:off x="2833013" y="3909821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/>
              <a:t>内建图像模块</a:t>
            </a: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B2CA8996-2BFC-71B7-30DF-EB167E12D6A4}"/>
              </a:ext>
            </a:extLst>
          </p:cNvPr>
          <p:cNvSpPr txBox="1"/>
          <p:nvPr/>
        </p:nvSpPr>
        <p:spPr>
          <a:xfrm>
            <a:off x="2876366" y="4794043"/>
            <a:ext cx="60987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dirty="0">
                <a:solidFill>
                  <a:srgbClr val="101214"/>
                </a:solidFill>
                <a:effectLst/>
                <a:latin typeface="PingFang SC"/>
              </a:rPr>
              <a:t>Image('09090:77777:55555:03330:00100')</a:t>
            </a:r>
            <a:endParaRPr lang="zh-CN" altLang="en-US" dirty="0"/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6F94663B-E196-BC65-A12C-498F51FAF686}"/>
              </a:ext>
            </a:extLst>
          </p:cNvPr>
          <p:cNvSpPr txBox="1"/>
          <p:nvPr/>
        </p:nvSpPr>
        <p:spPr>
          <a:xfrm>
            <a:off x="4753021" y="3880055"/>
            <a:ext cx="60987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dirty="0" err="1">
                <a:solidFill>
                  <a:srgbClr val="101214"/>
                </a:solidFill>
                <a:effectLst/>
                <a:latin typeface="PingFang SC"/>
              </a:rPr>
              <a:t>Image</a:t>
            </a:r>
            <a:r>
              <a:rPr lang="en-US" altLang="zh-CN" dirty="0" err="1">
                <a:solidFill>
                  <a:srgbClr val="101214"/>
                </a:solidFill>
                <a:latin typeface="PingFang SC"/>
              </a:rPr>
              <a:t>.HAPPY</a:t>
            </a:r>
            <a:r>
              <a:rPr lang="en-US" altLang="zh-CN" dirty="0">
                <a:solidFill>
                  <a:srgbClr val="101214"/>
                </a:solidFill>
                <a:latin typeface="PingFang SC"/>
              </a:rPr>
              <a:t>/SAD/HEART/YES/NO</a:t>
            </a:r>
            <a:endParaRPr lang="zh-CN" altLang="en-US" dirty="0"/>
          </a:p>
        </p:txBody>
      </p:sp>
      <p:sp>
        <p:nvSpPr>
          <p:cNvPr id="62" name="左大括号 61">
            <a:extLst>
              <a:ext uri="{FF2B5EF4-FFF2-40B4-BE49-F238E27FC236}">
                <a16:creationId xmlns:a16="http://schemas.microsoft.com/office/drawing/2014/main" id="{0BF1B157-2549-C26D-3756-F25967F69672}"/>
              </a:ext>
            </a:extLst>
          </p:cNvPr>
          <p:cNvSpPr/>
          <p:nvPr>
            <p:custDataLst>
              <p:tags r:id="rId18"/>
            </p:custDataLst>
          </p:nvPr>
        </p:nvSpPr>
        <p:spPr>
          <a:xfrm>
            <a:off x="2449843" y="5769523"/>
            <a:ext cx="389107" cy="844253"/>
          </a:xfrm>
          <a:prstGeom prst="leftBrace">
            <a:avLst>
              <a:gd name="adj1" fmla="val 8333"/>
              <a:gd name="adj2" fmla="val 5244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TextBox 27">
            <a:extLst>
              <a:ext uri="{FF2B5EF4-FFF2-40B4-BE49-F238E27FC236}">
                <a16:creationId xmlns:a16="http://schemas.microsoft.com/office/drawing/2014/main" id="{4C0B3457-4800-83AD-8F1E-A108B3F98B84}"/>
              </a:ext>
            </a:extLst>
          </p:cNvPr>
          <p:cNvSpPr txBox="1"/>
          <p:nvPr>
            <p:custDataLst>
              <p:tags r:id="rId19"/>
            </p:custDataLst>
          </p:nvPr>
        </p:nvSpPr>
        <p:spPr>
          <a:xfrm>
            <a:off x="2849057" y="5462821"/>
            <a:ext cx="15167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 sleep(1000)</a:t>
            </a:r>
            <a:endParaRPr lang="zh-CN" altLang="en-US" sz="2000" dirty="0"/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8D3843DF-DB41-D514-BC9A-D4344A30BD37}"/>
              </a:ext>
            </a:extLst>
          </p:cNvPr>
          <p:cNvSpPr txBox="1"/>
          <p:nvPr/>
        </p:nvSpPr>
        <p:spPr>
          <a:xfrm>
            <a:off x="2892410" y="6347043"/>
            <a:ext cx="60987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solidFill>
                  <a:srgbClr val="101214"/>
                </a:solidFill>
                <a:effectLst/>
                <a:latin typeface="PingFang SC"/>
              </a:rPr>
              <a:t>注意：</a:t>
            </a:r>
            <a:r>
              <a:rPr lang="en-US" altLang="zh-CN" b="0" i="0" dirty="0">
                <a:solidFill>
                  <a:srgbClr val="101214"/>
                </a:solidFill>
                <a:effectLst/>
                <a:latin typeface="PingFang SC"/>
              </a:rPr>
              <a:t>time</a:t>
            </a:r>
            <a:r>
              <a:rPr lang="zh-CN" altLang="en-US" b="0" i="0" dirty="0">
                <a:solidFill>
                  <a:srgbClr val="101214"/>
                </a:solidFill>
                <a:effectLst/>
                <a:latin typeface="PingFang SC"/>
              </a:rPr>
              <a:t>模块中</a:t>
            </a:r>
            <a:r>
              <a:rPr lang="en-US" altLang="zh-CN" b="0" i="0" dirty="0" err="1">
                <a:solidFill>
                  <a:srgbClr val="101214"/>
                </a:solidFill>
                <a:effectLst/>
                <a:latin typeface="PingFang SC"/>
              </a:rPr>
              <a:t>time</a:t>
            </a:r>
            <a:r>
              <a:rPr lang="en-US" altLang="zh-CN" dirty="0" err="1">
                <a:solidFill>
                  <a:srgbClr val="101214"/>
                </a:solidFill>
                <a:latin typeface="PingFang SC"/>
              </a:rPr>
              <a:t>.sleep</a:t>
            </a:r>
            <a:r>
              <a:rPr lang="en-US" altLang="zh-CN" dirty="0">
                <a:solidFill>
                  <a:srgbClr val="101214"/>
                </a:solidFill>
                <a:latin typeface="PingFang SC"/>
              </a:rPr>
              <a:t>(1)</a:t>
            </a:r>
            <a:r>
              <a:rPr lang="zh-CN" altLang="en-US" dirty="0">
                <a:solidFill>
                  <a:srgbClr val="101214"/>
                </a:solidFill>
                <a:latin typeface="PingFang SC"/>
              </a:rPr>
              <a:t>单位是</a:t>
            </a:r>
            <a:r>
              <a:rPr lang="en-US" altLang="zh-CN" dirty="0">
                <a:solidFill>
                  <a:srgbClr val="101214"/>
                </a:solidFill>
                <a:latin typeface="PingFang SC"/>
              </a:rPr>
              <a:t>1s</a:t>
            </a:r>
            <a:endParaRPr lang="zh-CN" altLang="en-US" dirty="0"/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3B8A0516-537E-EAB3-3D5D-2BE8CAC660C7}"/>
              </a:ext>
            </a:extLst>
          </p:cNvPr>
          <p:cNvSpPr txBox="1"/>
          <p:nvPr/>
        </p:nvSpPr>
        <p:spPr>
          <a:xfrm>
            <a:off x="7263313" y="4794043"/>
            <a:ext cx="20523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dirty="0">
                <a:solidFill>
                  <a:srgbClr val="101214"/>
                </a:solidFill>
                <a:effectLst/>
                <a:latin typeface="PingFang SC"/>
              </a:rPr>
              <a:t>0-9</a:t>
            </a:r>
            <a:r>
              <a:rPr lang="zh-CN" altLang="en-US" b="0" i="0" dirty="0">
                <a:solidFill>
                  <a:srgbClr val="101214"/>
                </a:solidFill>
                <a:effectLst/>
                <a:latin typeface="PingFang SC"/>
              </a:rPr>
              <a:t>表示</a:t>
            </a:r>
            <a:r>
              <a:rPr lang="en-US" altLang="zh-CN" b="0" i="0" dirty="0">
                <a:solidFill>
                  <a:srgbClr val="101214"/>
                </a:solidFill>
                <a:effectLst/>
                <a:latin typeface="PingFang SC"/>
              </a:rPr>
              <a:t>LED</a:t>
            </a:r>
            <a:r>
              <a:rPr lang="zh-CN" altLang="en-US" b="0" i="0" dirty="0">
                <a:solidFill>
                  <a:srgbClr val="101214"/>
                </a:solidFill>
                <a:effectLst/>
                <a:latin typeface="PingFang SC"/>
              </a:rPr>
              <a:t>亮度</a:t>
            </a:r>
            <a:endParaRPr lang="zh-CN" altLang="en-US" dirty="0"/>
          </a:p>
        </p:txBody>
      </p:sp>
      <p:sp>
        <p:nvSpPr>
          <p:cNvPr id="66" name="TextBox 27">
            <a:extLst>
              <a:ext uri="{FF2B5EF4-FFF2-40B4-BE49-F238E27FC236}">
                <a16:creationId xmlns:a16="http://schemas.microsoft.com/office/drawing/2014/main" id="{7C9F86AE-F094-59DF-CD3B-71BF1DCA23C0}"/>
              </a:ext>
            </a:extLst>
          </p:cNvPr>
          <p:cNvSpPr txBox="1"/>
          <p:nvPr>
            <p:custDataLst>
              <p:tags r:id="rId20"/>
            </p:custDataLst>
          </p:nvPr>
        </p:nvSpPr>
        <p:spPr>
          <a:xfrm>
            <a:off x="4365819" y="5435742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/>
              <a:t>休眠（毫秒）</a:t>
            </a:r>
          </a:p>
        </p:txBody>
      </p:sp>
    </p:spTree>
    <p:extLst>
      <p:ext uri="{BB962C8B-B14F-4D97-AF65-F5344CB8AC3E}">
        <p14:creationId xmlns:p14="http://schemas.microsoft.com/office/powerpoint/2010/main" val="23588677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>
            <a:extLst>
              <a:ext uri="{FF2B5EF4-FFF2-40B4-BE49-F238E27FC236}">
                <a16:creationId xmlns:a16="http://schemas.microsoft.com/office/drawing/2014/main" id="{6B3AA8CA-3DC2-E677-44FA-5651871C82B2}"/>
              </a:ext>
            </a:extLst>
          </p:cNvPr>
          <p:cNvSpPr txBox="1">
            <a:spLocks/>
          </p:cNvSpPr>
          <p:nvPr/>
        </p:nvSpPr>
        <p:spPr>
          <a:xfrm>
            <a:off x="1466166" y="5116264"/>
            <a:ext cx="8261337" cy="123691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当micro:bit插入时，</a:t>
            </a:r>
            <a:r>
              <a:rPr lang="zh-CN" altLang="en-US" sz="2400" b="1" dirty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正面（LED点阵）面向插针</a:t>
            </a:r>
            <a:r>
              <a:rPr lang="zh-CN" altLang="en-US" sz="2400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，插入时请注意方向，插反将导致无法工作。拓展板共引出17路数字/模拟3Pin口，两路I2C口和一路UART口。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23DD0B42-DA24-0D29-BF42-F9F7B8908D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538" y="504826"/>
            <a:ext cx="5035297" cy="3508374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9B9672E5-2527-28FA-3A97-78FE5554A2F5}"/>
              </a:ext>
            </a:extLst>
          </p:cNvPr>
          <p:cNvSpPr txBox="1"/>
          <p:nvPr/>
        </p:nvSpPr>
        <p:spPr>
          <a:xfrm>
            <a:off x="5891262" y="1613118"/>
            <a:ext cx="5406657" cy="181588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 anchor="t">
            <a:spAutoFit/>
          </a:bodyPr>
          <a:lstStyle/>
          <a:p>
            <a:r>
              <a:rPr lang="zh-CN" altLang="en-US" sz="2800" b="1" dirty="0">
                <a:solidFill>
                  <a:schemeClr val="tx1"/>
                </a:solidFill>
              </a:rPr>
              <a:t>兼容掌控板和micro:bit板</a:t>
            </a:r>
          </a:p>
          <a:p>
            <a:r>
              <a:rPr lang="zh-CN" altLang="en-US" sz="2800" b="1" dirty="0">
                <a:solidFill>
                  <a:schemeClr val="tx1"/>
                </a:solidFill>
              </a:rPr>
              <a:t>IO口：P0 ~P16，共17个</a:t>
            </a:r>
          </a:p>
          <a:p>
            <a:r>
              <a:rPr lang="zh-CN" altLang="en-US" sz="2800" b="1" dirty="0">
                <a:solidFill>
                  <a:schemeClr val="tx1"/>
                </a:solidFill>
              </a:rPr>
              <a:t>I2C接口： 2个</a:t>
            </a:r>
          </a:p>
          <a:p>
            <a:r>
              <a:rPr lang="zh-CN" altLang="en-US" sz="2800" b="1" dirty="0">
                <a:solidFill>
                  <a:schemeClr val="tx1"/>
                </a:solidFill>
              </a:rPr>
              <a:t>串口： 1个 （P8、P9）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2924EA7-BE5B-4252-A9AC-F0E47577A220}"/>
              </a:ext>
            </a:extLst>
          </p:cNvPr>
          <p:cNvSpPr txBox="1"/>
          <p:nvPr/>
        </p:nvSpPr>
        <p:spPr>
          <a:xfrm>
            <a:off x="5720080" y="4013200"/>
            <a:ext cx="54066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</a:rPr>
              <a:t>一般情况下，</a:t>
            </a:r>
            <a:r>
              <a:rPr lang="en-US" altLang="zh-CN" sz="2400" dirty="0"/>
              <a:t>P0-P4</a:t>
            </a:r>
            <a:r>
              <a:rPr lang="zh-CN" altLang="en-US" sz="2400" dirty="0"/>
              <a:t>用于数字信号、模拟信号的转换</a:t>
            </a:r>
          </a:p>
        </p:txBody>
      </p:sp>
    </p:spTree>
    <p:extLst>
      <p:ext uri="{BB962C8B-B14F-4D97-AF65-F5344CB8AC3E}">
        <p14:creationId xmlns:p14="http://schemas.microsoft.com/office/powerpoint/2010/main" val="29322584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7E7EC00-AFBE-8B0C-210F-D2DD6D14097D}"/>
              </a:ext>
            </a:extLst>
          </p:cNvPr>
          <p:cNvSpPr txBox="1">
            <a:spLocks/>
          </p:cNvSpPr>
          <p:nvPr/>
        </p:nvSpPr>
        <p:spPr>
          <a:xfrm>
            <a:off x="267970" y="153035"/>
            <a:ext cx="3199764" cy="7239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b="1">
                <a:solidFill>
                  <a:srgbClr val="DAAB47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硬件清单	</a:t>
            </a:r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0533BDF-CC16-A447-7E3F-8129309ADA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4395" y="1119505"/>
            <a:ext cx="2675255" cy="220726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9B5367A9-AF7E-E245-4758-5BA2EEBBC75E}"/>
              </a:ext>
            </a:extLst>
          </p:cNvPr>
          <p:cNvSpPr txBox="1"/>
          <p:nvPr/>
        </p:nvSpPr>
        <p:spPr>
          <a:xfrm>
            <a:off x="496569" y="3074975"/>
            <a:ext cx="2753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1BF83CF-6A9D-1D24-B361-54DE43B4C2C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90182" y="1188719"/>
            <a:ext cx="3199765" cy="180530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0098DAD-1E53-26D0-197C-298902CD3FAA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749982" y="1287779"/>
            <a:ext cx="3031490" cy="170624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6395F673-4516-FDD1-4CAB-5F72415D5534}"/>
              </a:ext>
            </a:extLst>
          </p:cNvPr>
          <p:cNvSpPr txBox="1"/>
          <p:nvPr/>
        </p:nvSpPr>
        <p:spPr>
          <a:xfrm>
            <a:off x="8889047" y="3109576"/>
            <a:ext cx="2753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输出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49FFDA5-1B45-D0A3-1A9C-655C48A959E0}"/>
              </a:ext>
            </a:extLst>
          </p:cNvPr>
          <p:cNvSpPr txBox="1"/>
          <p:nvPr/>
        </p:nvSpPr>
        <p:spPr>
          <a:xfrm>
            <a:off x="1428750" y="4334776"/>
            <a:ext cx="2753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数字信号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0651B19-617A-401F-1DD1-D772A36C8A0C}"/>
              </a:ext>
            </a:extLst>
          </p:cNvPr>
          <p:cNvSpPr txBox="1"/>
          <p:nvPr/>
        </p:nvSpPr>
        <p:spPr>
          <a:xfrm>
            <a:off x="1428750" y="4796441"/>
            <a:ext cx="2753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模拟信号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1A7819B-0570-6329-7A1B-07DB3AF8A7D2}"/>
              </a:ext>
            </a:extLst>
          </p:cNvPr>
          <p:cNvSpPr txBox="1"/>
          <p:nvPr/>
        </p:nvSpPr>
        <p:spPr>
          <a:xfrm>
            <a:off x="4021457" y="4333547"/>
            <a:ext cx="2753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read_digital()</a:t>
            </a:r>
            <a:endParaRPr lang="zh-CN" altLang="en-US" sz="2400" b="1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2A67D75-95B9-B2E5-D5AC-F2B1A0B18804}"/>
              </a:ext>
            </a:extLst>
          </p:cNvPr>
          <p:cNvSpPr txBox="1"/>
          <p:nvPr/>
        </p:nvSpPr>
        <p:spPr>
          <a:xfrm>
            <a:off x="4021457" y="4835236"/>
            <a:ext cx="2753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read_analog()</a:t>
            </a:r>
            <a:endParaRPr lang="zh-CN" altLang="en-US" sz="2400" b="1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30DF1C60-DE8F-E254-CF53-F04C5A61D70A}"/>
              </a:ext>
            </a:extLst>
          </p:cNvPr>
          <p:cNvSpPr txBox="1"/>
          <p:nvPr/>
        </p:nvSpPr>
        <p:spPr>
          <a:xfrm>
            <a:off x="6614164" y="4277381"/>
            <a:ext cx="2753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write_digital()</a:t>
            </a:r>
            <a:endParaRPr lang="zh-CN" altLang="en-US" sz="2400" b="1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D53AF0E-0244-F7A6-80BD-FB5E43CECF4C}"/>
              </a:ext>
            </a:extLst>
          </p:cNvPr>
          <p:cNvSpPr txBox="1"/>
          <p:nvPr/>
        </p:nvSpPr>
        <p:spPr>
          <a:xfrm>
            <a:off x="6614164" y="4821307"/>
            <a:ext cx="2753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write_analog()</a:t>
            </a:r>
            <a:endParaRPr lang="zh-CN" altLang="en-US" sz="2400" b="1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箭头: 右 13">
            <a:extLst>
              <a:ext uri="{FF2B5EF4-FFF2-40B4-BE49-F238E27FC236}">
                <a16:creationId xmlns:a16="http://schemas.microsoft.com/office/drawing/2014/main" id="{4DB3BE64-0DBD-D0C5-A664-6C817400ADAC}"/>
              </a:ext>
            </a:extLst>
          </p:cNvPr>
          <p:cNvSpPr/>
          <p:nvPr/>
        </p:nvSpPr>
        <p:spPr>
          <a:xfrm>
            <a:off x="3389947" y="2061559"/>
            <a:ext cx="1089343" cy="263778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箭头: 右 14">
            <a:extLst>
              <a:ext uri="{FF2B5EF4-FFF2-40B4-BE49-F238E27FC236}">
                <a16:creationId xmlns:a16="http://schemas.microsoft.com/office/drawing/2014/main" id="{3C90CA3C-7D6F-8F2A-D688-14AC623E5100}"/>
              </a:ext>
            </a:extLst>
          </p:cNvPr>
          <p:cNvSpPr/>
          <p:nvPr/>
        </p:nvSpPr>
        <p:spPr>
          <a:xfrm>
            <a:off x="7660639" y="2091371"/>
            <a:ext cx="1089343" cy="263778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89ED130F-707E-2616-F00A-0A1B041A9EFA}"/>
              </a:ext>
            </a:extLst>
          </p:cNvPr>
          <p:cNvSpPr txBox="1"/>
          <p:nvPr/>
        </p:nvSpPr>
        <p:spPr>
          <a:xfrm>
            <a:off x="2494280" y="1589082"/>
            <a:ext cx="2753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采集数据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821888BE-BF39-6E98-B6F1-CFA832823073}"/>
              </a:ext>
            </a:extLst>
          </p:cNvPr>
          <p:cNvSpPr txBox="1"/>
          <p:nvPr/>
        </p:nvSpPr>
        <p:spPr>
          <a:xfrm>
            <a:off x="6829266" y="1653520"/>
            <a:ext cx="2753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开关灯</a:t>
            </a:r>
          </a:p>
        </p:txBody>
      </p:sp>
    </p:spTree>
    <p:extLst>
      <p:ext uri="{BB962C8B-B14F-4D97-AF65-F5344CB8AC3E}">
        <p14:creationId xmlns:p14="http://schemas.microsoft.com/office/powerpoint/2010/main" val="32112758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FF682A-AEBF-1E89-3152-65FA154CD2DA}"/>
              </a:ext>
            </a:extLst>
          </p:cNvPr>
          <p:cNvSpPr txBox="1">
            <a:spLocks/>
          </p:cNvSpPr>
          <p:nvPr/>
        </p:nvSpPr>
        <p:spPr>
          <a:xfrm>
            <a:off x="213329" y="100304"/>
            <a:ext cx="9291215" cy="104923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 kern="0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利用按钮开关灯</a:t>
            </a:r>
            <a:endParaRPr lang="zh-CN" altLang="en-US"/>
          </a:p>
        </p:txBody>
      </p:sp>
      <p:pic>
        <p:nvPicPr>
          <p:cNvPr id="3" name="内容占位符 3">
            <a:extLst>
              <a:ext uri="{FF2B5EF4-FFF2-40B4-BE49-F238E27FC236}">
                <a16:creationId xmlns:a16="http://schemas.microsoft.com/office/drawing/2014/main" id="{DA2A34ED-F32E-A724-946D-3F1973F583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0" y="1263650"/>
            <a:ext cx="9291320" cy="208661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C2CECE16-0059-3CA6-30C6-DCEF6F6C11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2735" y="3604895"/>
            <a:ext cx="4020820" cy="212217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0775B99-6E3A-2CB9-9340-B7CF4F9E8B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85655" y="1446530"/>
            <a:ext cx="2166620" cy="153797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FC53708E-7F64-D8DF-5403-9B51E9D488B9}"/>
              </a:ext>
            </a:extLst>
          </p:cNvPr>
          <p:cNvSpPr txBox="1"/>
          <p:nvPr/>
        </p:nvSpPr>
        <p:spPr>
          <a:xfrm>
            <a:off x="2750820" y="3604895"/>
            <a:ext cx="5154930" cy="1337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micro:bit的LED</a:t>
            </a:r>
            <a:r>
              <a:rPr lang="zh-CN" altLang="en-US" b="1">
                <a:solidFill>
                  <a:srgbClr val="FF8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左 右 两 侧 各 有 一 个 按 键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 标 记 为</a:t>
            </a:r>
            <a:r>
              <a:rPr lang="zh-CN" altLang="en-US" b="1">
                <a:solidFill>
                  <a:srgbClr val="FF8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A和B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。 通 过 编 程， 可 以 让micro:bit在按钮被按下时做出反应。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E32934C0-9985-00E8-C0D4-1A960720F80C}"/>
              </a:ext>
            </a:extLst>
          </p:cNvPr>
          <p:cNvGrpSpPr/>
          <p:nvPr/>
        </p:nvGrpSpPr>
        <p:grpSpPr>
          <a:xfrm>
            <a:off x="0" y="3464560"/>
            <a:ext cx="2683510" cy="1617980"/>
            <a:chOff x="358" y="4074"/>
            <a:chExt cx="9119" cy="5500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E5CA14FB-4127-72C1-5E75-CD9E2858E0E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779" y="4074"/>
              <a:ext cx="6698" cy="5501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03C77397-5552-928D-C0C0-74B56E2D2F4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t="42239" r="72926" b="27012"/>
            <a:stretch>
              <a:fillRect/>
            </a:stretch>
          </p:blipFill>
          <p:spPr>
            <a:xfrm>
              <a:off x="358" y="5891"/>
              <a:ext cx="2193" cy="1868"/>
            </a:xfrm>
            <a:prstGeom prst="rect">
              <a:avLst/>
            </a:prstGeom>
          </p:spPr>
        </p:pic>
      </p:grpSp>
      <p:sp>
        <p:nvSpPr>
          <p:cNvPr id="10" name="副标题 6">
            <a:extLst>
              <a:ext uri="{FF2B5EF4-FFF2-40B4-BE49-F238E27FC236}">
                <a16:creationId xmlns:a16="http://schemas.microsoft.com/office/drawing/2014/main" id="{80ED516C-4347-5437-0C9F-AC280FD9CD15}"/>
              </a:ext>
            </a:extLst>
          </p:cNvPr>
          <p:cNvSpPr>
            <a:spLocks noGrp="1"/>
          </p:cNvSpPr>
          <p:nvPr/>
        </p:nvSpPr>
        <p:spPr>
          <a:xfrm>
            <a:off x="674370" y="5240020"/>
            <a:ext cx="2008505" cy="6927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30000"/>
              </a:lnSpc>
            </a:pPr>
            <a:r>
              <a:rPr lang="zh-CN" altLang="en-US"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button_a：A按键</a:t>
            </a:r>
          </a:p>
          <a:p>
            <a:pPr algn="l">
              <a:lnSpc>
                <a:spcPct val="130000"/>
              </a:lnSpc>
            </a:pPr>
            <a:r>
              <a:rPr lang="zh-CN" altLang="en-US"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button_b：B按键</a:t>
            </a:r>
          </a:p>
        </p:txBody>
      </p:sp>
    </p:spTree>
    <p:extLst>
      <p:ext uri="{BB962C8B-B14F-4D97-AF65-F5344CB8AC3E}">
        <p14:creationId xmlns:p14="http://schemas.microsoft.com/office/powerpoint/2010/main" val="23704401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CD483E64-0D2F-8C78-C3D5-D7E5A0095993}"/>
              </a:ext>
            </a:extLst>
          </p:cNvPr>
          <p:cNvSpPr txBox="1"/>
          <p:nvPr/>
        </p:nvSpPr>
        <p:spPr>
          <a:xfrm>
            <a:off x="735330" y="2871462"/>
            <a:ext cx="901192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600" dirty="0"/>
              <a:t>while  True:</a:t>
            </a:r>
          </a:p>
          <a:p>
            <a:r>
              <a:rPr lang="zh-CN" altLang="en-US" sz="3600" dirty="0"/>
              <a:t>    wd=temperature()</a:t>
            </a:r>
          </a:p>
          <a:p>
            <a:r>
              <a:rPr lang="zh-CN" altLang="en-US" sz="3600" dirty="0"/>
              <a:t>    gx=display.read_light_level()</a:t>
            </a:r>
          </a:p>
          <a:p>
            <a:r>
              <a:rPr lang="zh-CN" altLang="en-US" sz="3600" dirty="0"/>
              <a:t>    print("温度值："+str(wd))</a:t>
            </a:r>
          </a:p>
          <a:p>
            <a:r>
              <a:rPr lang="zh-CN" altLang="en-US" sz="3600" dirty="0"/>
              <a:t>    print("光线值："+str(gx))</a:t>
            </a:r>
          </a:p>
          <a:p>
            <a:r>
              <a:rPr lang="zh-CN" altLang="en-US" sz="3600" dirty="0"/>
              <a:t>    sleep(1000)</a:t>
            </a: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EF6D7120-525B-1AEF-E45E-C5D69D869B89}"/>
              </a:ext>
            </a:extLst>
          </p:cNvPr>
          <p:cNvSpPr txBox="1">
            <a:spLocks/>
          </p:cNvSpPr>
          <p:nvPr/>
        </p:nvSpPr>
        <p:spPr>
          <a:xfrm>
            <a:off x="103505" y="100330"/>
            <a:ext cx="8493125" cy="89535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 kern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编写程序通过串口输出数据</a:t>
            </a:r>
            <a:endParaRPr lang="zh-CN" altLang="en-US" b="1" kern="0" dirty="0">
              <a:solidFill>
                <a:srgbClr val="FF0000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A20E20FF-AD88-D1E2-29CE-0477BEB56E69}"/>
              </a:ext>
            </a:extLst>
          </p:cNvPr>
          <p:cNvSpPr txBox="1">
            <a:spLocks/>
          </p:cNvSpPr>
          <p:nvPr/>
        </p:nvSpPr>
        <p:spPr>
          <a:xfrm>
            <a:off x="103505" y="1536065"/>
            <a:ext cx="7425055" cy="4857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/>
              <a:t>（</a:t>
            </a:r>
            <a:r>
              <a:rPr lang="en-US" altLang="zh-CN" dirty="0"/>
              <a:t>1</a:t>
            </a:r>
            <a:r>
              <a:rPr lang="zh-CN" altLang="en-US" dirty="0"/>
              <a:t>）编写程序，获取环境数据发送到串口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F02B6F4-81CD-C6DE-75D1-9F95E8B1180A}"/>
              </a:ext>
            </a:extLst>
          </p:cNvPr>
          <p:cNvSpPr>
            <a:spLocks noGrp="1"/>
          </p:cNvSpPr>
          <p:nvPr/>
        </p:nvSpPr>
        <p:spPr>
          <a:xfrm>
            <a:off x="140335" y="2122786"/>
            <a:ext cx="5555615" cy="48577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2800" dirty="0"/>
              <a:t>（</a:t>
            </a:r>
            <a:r>
              <a:rPr lang="en-US" altLang="zh-CN" sz="2800" dirty="0"/>
              <a:t>2</a:t>
            </a:r>
            <a:r>
              <a:rPr lang="zh-CN" altLang="en-US" sz="2800" dirty="0"/>
              <a:t>）通过串口调试工具，查看串口数据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CACA057-0DFB-2CCF-27B0-AA0E889D24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7875" y="2251076"/>
            <a:ext cx="4769485" cy="2099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6760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17D12849-A2A6-FBC9-0B0D-826FFFB539DB}"/>
              </a:ext>
            </a:extLst>
          </p:cNvPr>
          <p:cNvSpPr/>
          <p:nvPr/>
        </p:nvSpPr>
        <p:spPr>
          <a:xfrm>
            <a:off x="3940175" y="1482060"/>
            <a:ext cx="7122795" cy="488826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35EBA26E-0A0E-855B-0FA3-5E383BA80FC5}"/>
              </a:ext>
            </a:extLst>
          </p:cNvPr>
          <p:cNvSpPr txBox="1">
            <a:spLocks/>
          </p:cNvSpPr>
          <p:nvPr/>
        </p:nvSpPr>
        <p:spPr>
          <a:xfrm>
            <a:off x="139669" y="161264"/>
            <a:ext cx="9291215" cy="104923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 kern="0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编写程序利用光线强度控制开关灯</a:t>
            </a:r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209C56C-37C6-85CC-EB7A-7BE7A72DDAA9}"/>
              </a:ext>
            </a:extLst>
          </p:cNvPr>
          <p:cNvSpPr txBox="1">
            <a:spLocks/>
          </p:cNvSpPr>
          <p:nvPr/>
        </p:nvSpPr>
        <p:spPr>
          <a:xfrm>
            <a:off x="139700" y="1273175"/>
            <a:ext cx="2296795" cy="645795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b="1">
                <a:solidFill>
                  <a:srgbClr val="DAAB47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硬件连接	</a:t>
            </a:r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3FB3C36-F124-E7EE-E307-B9FFE36A36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00" y="1873885"/>
            <a:ext cx="3266440" cy="231775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8201DB05-7190-8AA1-9B5E-0C49C98D3335}"/>
              </a:ext>
            </a:extLst>
          </p:cNvPr>
          <p:cNvSpPr txBox="1"/>
          <p:nvPr/>
        </p:nvSpPr>
        <p:spPr>
          <a:xfrm>
            <a:off x="4297680" y="1431290"/>
            <a:ext cx="6096000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/>
              <a:t>from microbit import *</a:t>
            </a:r>
          </a:p>
          <a:p>
            <a:r>
              <a:rPr lang="zh-CN" altLang="en-US" sz="2400" dirty="0"/>
              <a:t>#write your program:</a:t>
            </a:r>
          </a:p>
          <a:p>
            <a:r>
              <a:rPr lang="zh-CN" altLang="en-US" sz="2400" dirty="0"/>
              <a:t>pin0.write_digital(0)#关灯</a:t>
            </a:r>
          </a:p>
          <a:p>
            <a:r>
              <a:rPr lang="zh-CN" altLang="en-US" sz="2400" dirty="0"/>
              <a:t>while True:</a:t>
            </a:r>
          </a:p>
          <a:p>
            <a:r>
              <a:rPr lang="zh-CN" altLang="en-US" sz="2400" dirty="0"/>
              <a:t>    gx=display.read_light_level()</a:t>
            </a:r>
          </a:p>
          <a:p>
            <a:r>
              <a:rPr lang="zh-CN" altLang="en-US" sz="2400" dirty="0"/>
              <a:t>    print(gx)</a:t>
            </a:r>
          </a:p>
          <a:p>
            <a:r>
              <a:rPr lang="zh-CN" altLang="en-US" sz="2400" dirty="0"/>
              <a:t>    if gx&gt;50:</a:t>
            </a:r>
          </a:p>
          <a:p>
            <a:r>
              <a:rPr lang="zh-CN" altLang="en-US" sz="2400" dirty="0"/>
              <a:t>        pin0.write_digital(0)</a:t>
            </a:r>
          </a:p>
          <a:p>
            <a:r>
              <a:rPr lang="zh-CN" altLang="en-US" sz="2400" dirty="0"/>
              <a:t>        display.show("0")</a:t>
            </a:r>
          </a:p>
          <a:p>
            <a:r>
              <a:rPr lang="zh-CN" altLang="en-US" sz="2400" dirty="0"/>
              <a:t>    else:</a:t>
            </a:r>
          </a:p>
          <a:p>
            <a:r>
              <a:rPr lang="zh-CN" altLang="en-US" sz="2400" dirty="0"/>
              <a:t>        pin0.write_digital(1)</a:t>
            </a:r>
          </a:p>
          <a:p>
            <a:r>
              <a:rPr lang="zh-CN" altLang="en-US" sz="2400" dirty="0"/>
              <a:t>        display.show("1")</a:t>
            </a:r>
          </a:p>
          <a:p>
            <a:r>
              <a:rPr lang="zh-CN" altLang="en-US" sz="2400" dirty="0"/>
              <a:t>    sleep(1000)</a:t>
            </a:r>
          </a:p>
        </p:txBody>
      </p:sp>
    </p:spTree>
    <p:extLst>
      <p:ext uri="{BB962C8B-B14F-4D97-AF65-F5344CB8AC3E}">
        <p14:creationId xmlns:p14="http://schemas.microsoft.com/office/powerpoint/2010/main" val="18763121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C5BEE146-1633-F228-EF58-7267302FE230}"/>
              </a:ext>
            </a:extLst>
          </p:cNvPr>
          <p:cNvSpPr txBox="1"/>
          <p:nvPr/>
        </p:nvSpPr>
        <p:spPr>
          <a:xfrm>
            <a:off x="505654" y="1792605"/>
            <a:ext cx="11584305" cy="27630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zh-CN" sz="3200" b="1" dirty="0">
                <a:solidFill>
                  <a:srgbClr val="10101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from </a:t>
            </a:r>
            <a:r>
              <a:rPr lang="en-US" altLang="zh-CN" sz="3200" b="1" dirty="0" err="1">
                <a:solidFill>
                  <a:srgbClr val="10101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microbit</a:t>
            </a:r>
            <a:r>
              <a:rPr lang="en-US" altLang="zh-CN" sz="3200" b="1" dirty="0">
                <a:solidFill>
                  <a:srgbClr val="10101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import * </a:t>
            </a:r>
            <a:r>
              <a:rPr lang="en-US" altLang="zh-CN" sz="3200" dirty="0">
                <a:solidFill>
                  <a:srgbClr val="3A8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	</a:t>
            </a:r>
          </a:p>
          <a:p>
            <a:pPr>
              <a:lnSpc>
                <a:spcPct val="110000"/>
              </a:lnSpc>
            </a:pPr>
            <a:r>
              <a:rPr lang="en-US" altLang="zh-CN" sz="3200" b="1" dirty="0">
                <a:solidFill>
                  <a:srgbClr val="10101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while  True:	</a:t>
            </a:r>
            <a:endParaRPr lang="en-US" altLang="zh-CN" sz="3200" b="1" dirty="0">
              <a:solidFill>
                <a:srgbClr val="10101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10000"/>
              </a:lnSpc>
            </a:pP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	</a:t>
            </a:r>
            <a:r>
              <a:rPr lang="en-US" altLang="zh-CN" sz="3200" b="1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val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=pin0.</a:t>
            </a:r>
            <a:r>
              <a:rPr lang="en-US" altLang="zh-CN" sz="3200" b="1" dirty="0">
                <a:solidFill>
                  <a:srgbClr val="3A95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read_analog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()	</a:t>
            </a:r>
            <a:r>
              <a:rPr lang="zh-CN" altLang="en-US" sz="2400" dirty="0">
                <a:solidFill>
                  <a:srgbClr val="10101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#获取温度传感器的模拟值</a:t>
            </a:r>
          </a:p>
          <a:p>
            <a:pPr>
              <a:lnSpc>
                <a:spcPct val="110000"/>
              </a:lnSpc>
            </a:pPr>
            <a:r>
              <a:rPr lang="en-US" altLang="zh-CN" sz="3200" b="1" dirty="0">
                <a:solidFill>
                  <a:srgbClr val="FF8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	print</a:t>
            </a:r>
            <a:r>
              <a:rPr lang="en-US" altLang="zh-CN" sz="3200" b="1" dirty="0">
                <a:solidFill>
                  <a:srgbClr val="10101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(</a:t>
            </a:r>
            <a:r>
              <a:rPr lang="en-US" altLang="zh-CN" sz="3200" b="1" dirty="0" err="1">
                <a:solidFill>
                  <a:srgbClr val="10101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val</a:t>
            </a:r>
            <a:r>
              <a:rPr lang="en-US" altLang="zh-CN" sz="3200" b="1" dirty="0">
                <a:solidFill>
                  <a:srgbClr val="10101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)					</a:t>
            </a:r>
            <a:r>
              <a:rPr lang="zh-CN" altLang="en-US" sz="2400" dirty="0">
                <a:solidFill>
                  <a:srgbClr val="10101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#串口打印模拟值</a:t>
            </a:r>
            <a:endParaRPr lang="en-US" altLang="zh-CN" sz="3200" b="1" dirty="0">
              <a:solidFill>
                <a:srgbClr val="10101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10000"/>
              </a:lnSpc>
            </a:pPr>
            <a:r>
              <a:rPr lang="en-US" altLang="zh-CN" sz="3200" b="1" dirty="0">
                <a:solidFill>
                  <a:srgbClr val="10101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	sleep(100)					</a:t>
            </a:r>
            <a:r>
              <a:rPr lang="zh-CN" altLang="en-US" sz="2400" dirty="0">
                <a:solidFill>
                  <a:srgbClr val="10101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#间隔</a:t>
            </a:r>
            <a:r>
              <a:rPr lang="en-US" altLang="zh-CN" sz="2400" dirty="0">
                <a:solidFill>
                  <a:srgbClr val="10101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0.1</a:t>
            </a:r>
            <a:r>
              <a:rPr lang="zh-CN" altLang="en-US" sz="2400" dirty="0">
                <a:solidFill>
                  <a:srgbClr val="10101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秒</a:t>
            </a:r>
          </a:p>
        </p:txBody>
      </p:sp>
      <p:sp>
        <p:nvSpPr>
          <p:cNvPr id="3" name="副标题 6">
            <a:extLst>
              <a:ext uri="{FF2B5EF4-FFF2-40B4-BE49-F238E27FC236}">
                <a16:creationId xmlns:a16="http://schemas.microsoft.com/office/drawing/2014/main" id="{B596E215-BD11-881A-E1AA-67F5B0158BB6}"/>
              </a:ext>
            </a:extLst>
          </p:cNvPr>
          <p:cNvSpPr>
            <a:spLocks noGrp="1"/>
          </p:cNvSpPr>
          <p:nvPr/>
        </p:nvSpPr>
        <p:spPr>
          <a:xfrm>
            <a:off x="1999614" y="5429358"/>
            <a:ext cx="7520305" cy="4311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lnSpc>
                <a:spcPct val="130000"/>
              </a:lnSpc>
              <a:buFont typeface="Wingdings" panose="05000000000000000000" charset="0"/>
              <a:buChar char="Ø"/>
            </a:pPr>
            <a:r>
              <a:rPr lang="en-US" altLang="zh-CN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print()</a:t>
            </a:r>
            <a:r>
              <a:rPr lang="zh-CN" altLang="en-US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函数是</a:t>
            </a:r>
            <a:r>
              <a:rPr lang="en-US" altLang="zh-CN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内置函数，用于打印输出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C1BB452-BF98-0491-1EB1-58A12880BDD1}"/>
              </a:ext>
            </a:extLst>
          </p:cNvPr>
          <p:cNvSpPr txBox="1"/>
          <p:nvPr/>
        </p:nvSpPr>
        <p:spPr>
          <a:xfrm>
            <a:off x="847929" y="272521"/>
            <a:ext cx="4618151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3600" dirty="0">
                <a:latin typeface="华文行楷" panose="02010800040101010101" pitchFamily="2" charset="-122"/>
                <a:ea typeface="华文行楷" panose="02010800040101010101" pitchFamily="2" charset="-122"/>
              </a:rPr>
              <a:t>温度传感器的模拟值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DE10D761-87C1-1ECB-B23D-327FBDCDE2CF}"/>
              </a:ext>
            </a:extLst>
          </p:cNvPr>
          <p:cNvGrpSpPr/>
          <p:nvPr/>
        </p:nvGrpSpPr>
        <p:grpSpPr>
          <a:xfrm>
            <a:off x="233015" y="365392"/>
            <a:ext cx="440753" cy="336228"/>
            <a:chOff x="233015" y="365392"/>
            <a:chExt cx="440753" cy="336228"/>
          </a:xfrm>
        </p:grpSpPr>
        <p:sp>
          <p:nvSpPr>
            <p:cNvPr id="6" name="矩形: 圆角 5">
              <a:extLst>
                <a:ext uri="{FF2B5EF4-FFF2-40B4-BE49-F238E27FC236}">
                  <a16:creationId xmlns:a16="http://schemas.microsoft.com/office/drawing/2014/main" id="{BF4990A2-0DEE-7D0A-DF9C-F7A0217CE86D}"/>
                </a:ext>
              </a:extLst>
            </p:cNvPr>
            <p:cNvSpPr/>
            <p:nvPr>
              <p:custDataLst>
                <p:tags r:id="rId1"/>
              </p:custDataLst>
            </p:nvPr>
          </p:nvSpPr>
          <p:spPr>
            <a:xfrm rot="2700000">
              <a:off x="233015" y="365392"/>
              <a:ext cx="336228" cy="336228"/>
            </a:xfrm>
            <a:prstGeom prst="roundRect">
              <a:avLst/>
            </a:prstGeom>
            <a:noFill/>
            <a:ln w="38100">
              <a:solidFill>
                <a:srgbClr val="334A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宋体 CN" panose="02020400000000000000" pitchFamily="18" charset="-122"/>
                <a:ea typeface="思源宋体 CN" panose="02020400000000000000" pitchFamily="18" charset="-122"/>
                <a:cs typeface="+mn-cs"/>
              </a:endParaRPr>
            </a:p>
          </p:txBody>
        </p:sp>
        <p:sp>
          <p:nvSpPr>
            <p:cNvPr id="7" name="矩形: 圆角 6">
              <a:extLst>
                <a:ext uri="{FF2B5EF4-FFF2-40B4-BE49-F238E27FC236}">
                  <a16:creationId xmlns:a16="http://schemas.microsoft.com/office/drawing/2014/main" id="{5BC4B94A-EB3D-13BD-053E-88A3E44F6CA8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 rot="2700000">
              <a:off x="337540" y="365392"/>
              <a:ext cx="336228" cy="336228"/>
            </a:xfrm>
            <a:prstGeom prst="roundRect">
              <a:avLst/>
            </a:prstGeom>
            <a:solidFill>
              <a:srgbClr val="FCA2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宋体 CN" panose="02020400000000000000" pitchFamily="18" charset="-122"/>
                <a:ea typeface="思源宋体 CN" panose="02020400000000000000" pitchFamily="18" charset="-122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813295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2">
            <a:extLst>
              <a:ext uri="{FF2B5EF4-FFF2-40B4-BE49-F238E27FC236}">
                <a16:creationId xmlns:a16="http://schemas.microsoft.com/office/drawing/2014/main" id="{F9A9C1C2-29CF-28E9-0387-B700FA056FFB}"/>
              </a:ext>
            </a:extLst>
          </p:cNvPr>
          <p:cNvSpPr txBox="1">
            <a:spLocks/>
          </p:cNvSpPr>
          <p:nvPr/>
        </p:nvSpPr>
        <p:spPr>
          <a:xfrm>
            <a:off x="6717492" y="443475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F38145E-6E7E-F645-9FFC-315E0BAB8410}" type="slidenum">
              <a:rPr kumimoji="1" lang="zh-CN" altLang="en-US" smtClean="0"/>
              <a:pPr/>
              <a:t>16</a:t>
            </a:fld>
            <a:endParaRPr kumimoji="1" lang="zh-CN" altLang="en-US" dirty="0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CE057A70-CDA6-0BF9-4979-9FAF624F5BFD}"/>
              </a:ext>
            </a:extLst>
          </p:cNvPr>
          <p:cNvGrpSpPr/>
          <p:nvPr/>
        </p:nvGrpSpPr>
        <p:grpSpPr>
          <a:xfrm>
            <a:off x="1519555" y="1535430"/>
            <a:ext cx="8863125" cy="4767840"/>
            <a:chOff x="1625" y="2425"/>
            <a:chExt cx="10910" cy="5821"/>
          </a:xfrm>
        </p:grpSpPr>
        <p:sp>
          <p:nvSpPr>
            <p:cNvPr id="6" name="Rectangle 14">
              <a:extLst>
                <a:ext uri="{FF2B5EF4-FFF2-40B4-BE49-F238E27FC236}">
                  <a16:creationId xmlns:a16="http://schemas.microsoft.com/office/drawing/2014/main" id="{1E0DBA53-6B58-3FF0-82A0-0B7E3AE2338E}"/>
                </a:ext>
              </a:extLst>
            </p:cNvPr>
            <p:cNvSpPr/>
            <p:nvPr/>
          </p:nvSpPr>
          <p:spPr>
            <a:xfrm>
              <a:off x="5435" y="3165"/>
              <a:ext cx="5588" cy="278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r>
                <a:rPr lang="en-US" altLang="zh-CN" sz="4800" b="1" dirty="0">
                  <a:solidFill>
                    <a:schemeClr val="bg1"/>
                  </a:solidFill>
                  <a:latin typeface="HYTiaoTiaoTiJ" pitchFamily="18" charset="-122"/>
                  <a:ea typeface="HYTiaoTiaoTiJ" pitchFamily="18" charset="-122"/>
                </a:rPr>
                <a:t>01</a:t>
              </a:r>
              <a:r>
                <a:rPr lang="zh-CN" altLang="en-US" sz="4800" b="1" dirty="0">
                  <a:solidFill>
                    <a:schemeClr val="bg1"/>
                  </a:solidFill>
                  <a:latin typeface="HYTiaoTiaoTiJ" pitchFamily="18" charset="-122"/>
                  <a:ea typeface="HYTiaoTiaoTiJ" pitchFamily="18" charset="-122"/>
                </a:rPr>
                <a:t> </a:t>
              </a:r>
              <a:r>
                <a:rPr lang="en-US" altLang="zh-CN" sz="4800" b="1" dirty="0">
                  <a:solidFill>
                    <a:schemeClr val="bg1"/>
                  </a:solidFill>
                  <a:latin typeface="HYTiaoTiaoTiJ" pitchFamily="18" charset="-122"/>
                  <a:ea typeface="HYTiaoTiaoTiJ" pitchFamily="18" charset="-122"/>
                </a:rPr>
                <a:t>Mind+</a:t>
              </a:r>
              <a:r>
                <a:rPr lang="zh-CN" altLang="en-US" sz="4800" b="1" dirty="0">
                  <a:solidFill>
                    <a:schemeClr val="bg1"/>
                  </a:solidFill>
                  <a:latin typeface="HYTiaoTiaoTiJ" pitchFamily="18" charset="-122"/>
                  <a:ea typeface="HYTiaoTiaoTiJ" pitchFamily="18" charset="-122"/>
                </a:rPr>
                <a:t>介绍</a:t>
              </a:r>
              <a:endParaRPr lang="en-US" altLang="zh-CN" sz="4800" b="1" dirty="0">
                <a:solidFill>
                  <a:schemeClr val="bg1"/>
                </a:solidFill>
                <a:latin typeface="HYTiaoTiaoTiJ" pitchFamily="18" charset="-122"/>
                <a:ea typeface="HYTiaoTiaoTiJ" pitchFamily="18" charset="-122"/>
              </a:endParaRPr>
            </a:p>
          </p:txBody>
        </p:sp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F4C7EA4C-AE96-C0D4-8050-54E05676BA0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8BCBF1"/>
                </a:clrFrom>
                <a:clrTo>
                  <a:srgbClr val="8BCBF1">
                    <a:alpha val="0"/>
                  </a:srgbClr>
                </a:clrTo>
              </a:clrChange>
            </a:blip>
            <a:srcRect b="18668"/>
            <a:stretch>
              <a:fillRect/>
            </a:stretch>
          </p:blipFill>
          <p:spPr>
            <a:xfrm>
              <a:off x="1625" y="2425"/>
              <a:ext cx="10910" cy="4250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8" name="文本框 8">
              <a:extLst>
                <a:ext uri="{FF2B5EF4-FFF2-40B4-BE49-F238E27FC236}">
                  <a16:creationId xmlns:a16="http://schemas.microsoft.com/office/drawing/2014/main" id="{9039F1B4-C8E5-7C81-49E3-32EECE972813}"/>
                </a:ext>
              </a:extLst>
            </p:cNvPr>
            <p:cNvSpPr txBox="1"/>
            <p:nvPr/>
          </p:nvSpPr>
          <p:spPr>
            <a:xfrm>
              <a:off x="8510" y="2810"/>
              <a:ext cx="1140" cy="65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r>
                <a:rPr lang="en-US" altLang="zh-CN">
                  <a:latin typeface="Calibri" panose="020F0502020204030204" charset="0"/>
                  <a:ea typeface="宋体" panose="02010600030101010101" pitchFamily="2" charset="-122"/>
                </a:rPr>
                <a:t>1</a:t>
              </a:r>
            </a:p>
          </p:txBody>
        </p:sp>
        <p:sp>
          <p:nvSpPr>
            <p:cNvPr id="9" name="文本框 10">
              <a:extLst>
                <a:ext uri="{FF2B5EF4-FFF2-40B4-BE49-F238E27FC236}">
                  <a16:creationId xmlns:a16="http://schemas.microsoft.com/office/drawing/2014/main" id="{53B26DF1-1E19-7723-27DC-9ADE7D892C96}"/>
                </a:ext>
              </a:extLst>
            </p:cNvPr>
            <p:cNvSpPr txBox="1"/>
            <p:nvPr/>
          </p:nvSpPr>
          <p:spPr>
            <a:xfrm>
              <a:off x="1814" y="6404"/>
              <a:ext cx="5327" cy="176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algn="ctr"/>
              <a:r>
                <a:rPr lang="zh-CN" altLang="en-US" sz="2800">
                  <a:latin typeface="微软雅黑" panose="020B0503020204020204" pitchFamily="34" charset="-122"/>
                  <a:ea typeface="微软雅黑" panose="020B0503020204020204" pitchFamily="34" charset="-122"/>
                </a:rPr>
                <a:t>有一个可以变化的范围（</a:t>
              </a:r>
              <a:r>
                <a:rPr lang="en-US" altLang="zh-CN" sz="2800">
                  <a:latin typeface="微软雅黑" panose="020B0503020204020204" pitchFamily="34" charset="-122"/>
                  <a:ea typeface="微软雅黑" panose="020B0503020204020204" pitchFamily="34" charset="-122"/>
                </a:rPr>
                <a:t>0~1023</a:t>
              </a:r>
              <a:r>
                <a:rPr lang="zh-CN" altLang="en-US" sz="2800">
                  <a:latin typeface="微软雅黑" panose="020B0503020204020204" pitchFamily="34" charset="-122"/>
                  <a:ea typeface="微软雅黑" panose="020B0503020204020204" pitchFamily="34" charset="-122"/>
                </a:rPr>
                <a:t>）</a:t>
              </a:r>
            </a:p>
            <a:p>
              <a:pPr algn="ctr"/>
              <a:r>
                <a:rPr lang="en-US" altLang="zh-CN" sz="3200" b="1">
                  <a:solidFill>
                    <a:srgbClr val="3A8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Analog</a:t>
              </a:r>
            </a:p>
          </p:txBody>
        </p:sp>
        <p:sp>
          <p:nvSpPr>
            <p:cNvPr id="10" name="文本框 11">
              <a:extLst>
                <a:ext uri="{FF2B5EF4-FFF2-40B4-BE49-F238E27FC236}">
                  <a16:creationId xmlns:a16="http://schemas.microsoft.com/office/drawing/2014/main" id="{B27424B8-152D-7494-04FF-CCE637A459B3}"/>
                </a:ext>
              </a:extLst>
            </p:cNvPr>
            <p:cNvSpPr txBox="1"/>
            <p:nvPr/>
          </p:nvSpPr>
          <p:spPr>
            <a:xfrm>
              <a:off x="7970" y="6405"/>
              <a:ext cx="4400" cy="184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algn="ctr"/>
              <a:r>
                <a:rPr lang="zh-CN" altLang="en-US" sz="2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只有</a:t>
              </a:r>
              <a:r>
                <a:rPr lang="en-US" altLang="zh-CN" sz="2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r>
                <a:rPr lang="zh-CN" altLang="en-US" sz="2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和</a:t>
              </a:r>
              <a:r>
                <a:rPr lang="en-US" altLang="zh-CN" sz="2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</a:p>
            <a:p>
              <a:pPr algn="ctr"/>
              <a:endParaRPr lang="en-US" altLang="zh-CN" sz="3200" b="1" dirty="0">
                <a:solidFill>
                  <a:srgbClr val="3A80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3200" b="1" dirty="0">
                  <a:solidFill>
                    <a:srgbClr val="3A8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Digital</a:t>
              </a:r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F4FAD3E6-0A70-71B1-008B-F82004536116}"/>
              </a:ext>
            </a:extLst>
          </p:cNvPr>
          <p:cNvGrpSpPr/>
          <p:nvPr/>
        </p:nvGrpSpPr>
        <p:grpSpPr>
          <a:xfrm>
            <a:off x="2722880" y="1260475"/>
            <a:ext cx="4436110" cy="433705"/>
            <a:chOff x="4288" y="1985"/>
            <a:chExt cx="6986" cy="683"/>
          </a:xfrm>
        </p:grpSpPr>
        <p:sp>
          <p:nvSpPr>
            <p:cNvPr id="12" name="副标题 6">
              <a:extLst>
                <a:ext uri="{FF2B5EF4-FFF2-40B4-BE49-F238E27FC236}">
                  <a16:creationId xmlns:a16="http://schemas.microsoft.com/office/drawing/2014/main" id="{A259C04D-19C7-AF2E-A47A-FADD3962F549}"/>
                </a:ext>
              </a:extLst>
            </p:cNvPr>
            <p:cNvSpPr>
              <a:spLocks noGrp="1"/>
            </p:cNvSpPr>
            <p:nvPr/>
          </p:nvSpPr>
          <p:spPr>
            <a:xfrm>
              <a:off x="4288" y="1985"/>
              <a:ext cx="2147" cy="68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30000"/>
                </a:lnSpc>
              </a:pPr>
              <a:r>
                <a:rPr lang="zh-CN" altLang="en-US" sz="1800" b="1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模拟信号</a:t>
              </a:r>
            </a:p>
          </p:txBody>
        </p:sp>
        <p:sp>
          <p:nvSpPr>
            <p:cNvPr id="13" name="副标题 6">
              <a:extLst>
                <a:ext uri="{FF2B5EF4-FFF2-40B4-BE49-F238E27FC236}">
                  <a16:creationId xmlns:a16="http://schemas.microsoft.com/office/drawing/2014/main" id="{D2E9D039-8738-8292-1421-7917938A90DB}"/>
                </a:ext>
              </a:extLst>
            </p:cNvPr>
            <p:cNvSpPr>
              <a:spLocks noGrp="1"/>
            </p:cNvSpPr>
            <p:nvPr/>
          </p:nvSpPr>
          <p:spPr>
            <a:xfrm>
              <a:off x="9127" y="1985"/>
              <a:ext cx="2147" cy="68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30000"/>
                </a:lnSpc>
              </a:pPr>
              <a:r>
                <a:rPr lang="zh-CN" altLang="en-US" sz="1800" b="1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数字信号</a:t>
              </a:r>
            </a:p>
          </p:txBody>
        </p:sp>
      </p:grpSp>
      <p:sp>
        <p:nvSpPr>
          <p:cNvPr id="14" name="文本框 13">
            <a:extLst>
              <a:ext uri="{FF2B5EF4-FFF2-40B4-BE49-F238E27FC236}">
                <a16:creationId xmlns:a16="http://schemas.microsoft.com/office/drawing/2014/main" id="{26C88D91-37B0-F3DD-1DAC-8A694C437719}"/>
              </a:ext>
            </a:extLst>
          </p:cNvPr>
          <p:cNvSpPr txBox="1"/>
          <p:nvPr/>
        </p:nvSpPr>
        <p:spPr>
          <a:xfrm>
            <a:off x="847929" y="272521"/>
            <a:ext cx="4618151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3600" dirty="0">
                <a:latin typeface="华文行楷" panose="02010800040101010101" pitchFamily="2" charset="-122"/>
                <a:ea typeface="华文行楷" panose="02010800040101010101" pitchFamily="2" charset="-122"/>
              </a:rPr>
              <a:t>知识链接</a:t>
            </a: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65536FC9-1283-1C1E-579C-54E80CA4F067}"/>
              </a:ext>
            </a:extLst>
          </p:cNvPr>
          <p:cNvGrpSpPr/>
          <p:nvPr/>
        </p:nvGrpSpPr>
        <p:grpSpPr>
          <a:xfrm>
            <a:off x="233015" y="365392"/>
            <a:ext cx="440753" cy="336228"/>
            <a:chOff x="233015" y="365392"/>
            <a:chExt cx="440753" cy="336228"/>
          </a:xfrm>
        </p:grpSpPr>
        <p:sp>
          <p:nvSpPr>
            <p:cNvPr id="16" name="矩形: 圆角 15">
              <a:extLst>
                <a:ext uri="{FF2B5EF4-FFF2-40B4-BE49-F238E27FC236}">
                  <a16:creationId xmlns:a16="http://schemas.microsoft.com/office/drawing/2014/main" id="{DD462D4C-EC90-AFC8-2E75-E22031A8EE17}"/>
                </a:ext>
              </a:extLst>
            </p:cNvPr>
            <p:cNvSpPr/>
            <p:nvPr>
              <p:custDataLst>
                <p:tags r:id="rId1"/>
              </p:custDataLst>
            </p:nvPr>
          </p:nvSpPr>
          <p:spPr>
            <a:xfrm rot="2700000">
              <a:off x="233015" y="365392"/>
              <a:ext cx="336228" cy="336228"/>
            </a:xfrm>
            <a:prstGeom prst="roundRect">
              <a:avLst/>
            </a:prstGeom>
            <a:noFill/>
            <a:ln w="38100">
              <a:solidFill>
                <a:srgbClr val="334A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宋体 CN" panose="02020400000000000000" pitchFamily="18" charset="-122"/>
                <a:ea typeface="思源宋体 CN" panose="02020400000000000000" pitchFamily="18" charset="-122"/>
                <a:cs typeface="+mn-cs"/>
              </a:endParaRPr>
            </a:p>
          </p:txBody>
        </p:sp>
        <p:sp>
          <p:nvSpPr>
            <p:cNvPr id="17" name="矩形: 圆角 16">
              <a:extLst>
                <a:ext uri="{FF2B5EF4-FFF2-40B4-BE49-F238E27FC236}">
                  <a16:creationId xmlns:a16="http://schemas.microsoft.com/office/drawing/2014/main" id="{6F5C31E0-82E8-C160-C718-64DBD2082BFB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 rot="2700000">
              <a:off x="337540" y="365392"/>
              <a:ext cx="336228" cy="336228"/>
            </a:xfrm>
            <a:prstGeom prst="roundRect">
              <a:avLst/>
            </a:prstGeom>
            <a:solidFill>
              <a:srgbClr val="FCA2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宋体 CN" panose="02020400000000000000" pitchFamily="18" charset="-122"/>
                <a:ea typeface="思源宋体 CN" panose="02020400000000000000" pitchFamily="18" charset="-122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642087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DE39BC0-6C75-FBA7-2B6A-957BCE96B4C6}"/>
              </a:ext>
            </a:extLst>
          </p:cNvPr>
          <p:cNvSpPr txBox="1"/>
          <p:nvPr/>
        </p:nvSpPr>
        <p:spPr>
          <a:xfrm>
            <a:off x="1036320" y="1382448"/>
            <a:ext cx="10952480" cy="290316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zh-CN" sz="2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from </a:t>
            </a:r>
            <a:r>
              <a:rPr lang="en-US" altLang="zh-CN" sz="2800" b="1" dirty="0" err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microbit</a:t>
            </a:r>
            <a:r>
              <a:rPr lang="en-US" altLang="zh-CN" sz="2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import * </a:t>
            </a:r>
            <a:r>
              <a:rPr lang="en-US" altLang="zh-CN" sz="28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	</a:t>
            </a:r>
          </a:p>
          <a:p>
            <a:pPr>
              <a:lnSpc>
                <a:spcPct val="110000"/>
              </a:lnSpc>
            </a:pPr>
            <a:r>
              <a:rPr lang="en-US" altLang="zh-CN" sz="2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while True:	</a:t>
            </a:r>
            <a:r>
              <a:rPr lang="en-US" altLang="zh-CN" sz="28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	</a:t>
            </a:r>
            <a:endParaRPr lang="zh-CN" altLang="en-US" sz="28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10000"/>
              </a:lnSpc>
            </a:pPr>
            <a:r>
              <a:rPr lang="en-US" altLang="zh-CN" sz="2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	</a:t>
            </a:r>
            <a:r>
              <a:rPr lang="en-US" altLang="zh-CN" sz="2800" b="1" dirty="0" err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val</a:t>
            </a:r>
            <a:r>
              <a:rPr lang="en-US" altLang="zh-CN" sz="2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=pin0.read_analog()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		</a:t>
            </a:r>
            <a:r>
              <a:rPr lang="zh-CN" altLang="en-US" sz="2000" dirty="0">
                <a:solidFill>
                  <a:srgbClr val="10101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#获取温度传感器的模拟值</a:t>
            </a:r>
          </a:p>
          <a:p>
            <a:pPr>
              <a:lnSpc>
                <a:spcPct val="110000"/>
              </a:lnSpc>
            </a:pPr>
            <a:r>
              <a:rPr lang="en-US" altLang="zh-CN" sz="2800" b="1" dirty="0">
                <a:solidFill>
                  <a:srgbClr val="10101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	</a:t>
            </a:r>
            <a:r>
              <a:rPr lang="en-US" altLang="zh-CN" sz="2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temp=</a:t>
            </a:r>
            <a:r>
              <a:rPr lang="en-US" altLang="zh-CN" sz="2800" b="1" dirty="0">
                <a:solidFill>
                  <a:srgbClr val="3A95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round(</a:t>
            </a:r>
            <a:r>
              <a:rPr lang="en-US" altLang="zh-CN" sz="2800" b="1" dirty="0" err="1">
                <a:solidFill>
                  <a:srgbClr val="3A95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val</a:t>
            </a:r>
            <a:r>
              <a:rPr lang="en-US" altLang="zh-CN" sz="2800" b="1" dirty="0">
                <a:solidFill>
                  <a:srgbClr val="3A95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*33/1024,1)</a:t>
            </a:r>
            <a:r>
              <a:rPr lang="zh-CN" altLang="en-US" sz="2000" dirty="0">
                <a:solidFill>
                  <a:srgbClr val="10101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#转换为实际温度，保留一位小数</a:t>
            </a:r>
          </a:p>
          <a:p>
            <a:pPr>
              <a:lnSpc>
                <a:spcPct val="110000"/>
              </a:lnSpc>
            </a:pPr>
            <a:r>
              <a:rPr lang="en-US" altLang="zh-CN" sz="2800" b="1" dirty="0">
                <a:solidFill>
                  <a:srgbClr val="FF8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	</a:t>
            </a:r>
            <a:r>
              <a:rPr lang="en-US" altLang="zh-CN" sz="2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print(</a:t>
            </a:r>
            <a:r>
              <a:rPr lang="en-US" altLang="zh-CN" sz="2800" b="1" dirty="0" err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val</a:t>
            </a:r>
            <a:r>
              <a:rPr lang="en-US" altLang="zh-CN" sz="2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)	</a:t>
            </a:r>
            <a:r>
              <a:rPr lang="en-US" altLang="zh-CN" sz="2800" b="1" dirty="0">
                <a:solidFill>
                  <a:srgbClr val="10101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					</a:t>
            </a:r>
            <a:r>
              <a:rPr lang="zh-CN" altLang="en-US" sz="2000" dirty="0">
                <a:solidFill>
                  <a:srgbClr val="10101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#串口打印模拟值</a:t>
            </a:r>
            <a:endParaRPr lang="en-US" altLang="zh-CN" sz="2400" b="1" dirty="0">
              <a:solidFill>
                <a:srgbClr val="10101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10000"/>
              </a:lnSpc>
            </a:pPr>
            <a:r>
              <a:rPr lang="en-US" altLang="zh-CN" sz="2800" b="1" dirty="0">
                <a:solidFill>
                  <a:srgbClr val="10101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	</a:t>
            </a:r>
            <a:r>
              <a:rPr lang="en-US" altLang="zh-CN" sz="2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sleep(100)	</a:t>
            </a:r>
            <a:r>
              <a:rPr lang="en-US" altLang="zh-CN" sz="2800" b="1" dirty="0">
                <a:solidFill>
                  <a:srgbClr val="10101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					</a:t>
            </a:r>
            <a:r>
              <a:rPr lang="zh-CN" altLang="en-US" sz="2000" dirty="0">
                <a:solidFill>
                  <a:srgbClr val="10101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#间隔</a:t>
            </a:r>
            <a:r>
              <a:rPr lang="en-US" altLang="zh-CN" sz="2000" dirty="0">
                <a:solidFill>
                  <a:srgbClr val="10101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0.1</a:t>
            </a:r>
            <a:r>
              <a:rPr lang="zh-CN" altLang="en-US" sz="2000" dirty="0">
                <a:solidFill>
                  <a:srgbClr val="10101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秒</a:t>
            </a:r>
          </a:p>
        </p:txBody>
      </p:sp>
      <p:sp>
        <p:nvSpPr>
          <p:cNvPr id="3" name="副标题 6">
            <a:extLst>
              <a:ext uri="{FF2B5EF4-FFF2-40B4-BE49-F238E27FC236}">
                <a16:creationId xmlns:a16="http://schemas.microsoft.com/office/drawing/2014/main" id="{47EC777A-ED67-70C3-BD81-C720AF3B31D3}"/>
              </a:ext>
            </a:extLst>
          </p:cNvPr>
          <p:cNvSpPr>
            <a:spLocks noGrp="1"/>
          </p:cNvSpPr>
          <p:nvPr/>
        </p:nvSpPr>
        <p:spPr>
          <a:xfrm>
            <a:off x="1036320" y="5044387"/>
            <a:ext cx="10446385" cy="4311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30000"/>
              </a:lnSpc>
            </a:pPr>
            <a:r>
              <a:rPr lang="en-US" altLang="zh-CN" sz="2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round(</a:t>
            </a:r>
            <a:r>
              <a:rPr lang="en-US" altLang="zh-CN" sz="2800" b="1" dirty="0" err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x,n</a:t>
            </a:r>
            <a:r>
              <a:rPr lang="en-US" altLang="zh-CN" sz="2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2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函返回浮点数</a:t>
            </a:r>
            <a:r>
              <a:rPr lang="en-US" altLang="zh-CN" sz="2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zh-CN" altLang="en-US" sz="2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的四舍五入值，</a:t>
            </a:r>
            <a:r>
              <a:rPr lang="en-US" altLang="zh-CN" sz="2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zh-CN" altLang="en-US" sz="2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为保留小数位数；</a:t>
            </a:r>
          </a:p>
        </p:txBody>
      </p:sp>
    </p:spTree>
    <p:extLst>
      <p:ext uri="{BB962C8B-B14F-4D97-AF65-F5344CB8AC3E}">
        <p14:creationId xmlns:p14="http://schemas.microsoft.com/office/powerpoint/2010/main" val="10669471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3EA4219-95AA-A068-2E36-2B9F219B5E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2305" y="2103120"/>
            <a:ext cx="3429758" cy="2829774"/>
          </a:xfrm>
          <a:prstGeom prst="rect">
            <a:avLst/>
          </a:prstGeom>
        </p:spPr>
      </p:pic>
      <p:sp>
        <p:nvSpPr>
          <p:cNvPr id="3" name="箭头: 右 2">
            <a:extLst>
              <a:ext uri="{FF2B5EF4-FFF2-40B4-BE49-F238E27FC236}">
                <a16:creationId xmlns:a16="http://schemas.microsoft.com/office/drawing/2014/main" id="{D6DFF988-26AA-3FA4-BA94-97F1DFCA8637}"/>
              </a:ext>
            </a:extLst>
          </p:cNvPr>
          <p:cNvSpPr/>
          <p:nvPr/>
        </p:nvSpPr>
        <p:spPr>
          <a:xfrm>
            <a:off x="2629279" y="3565486"/>
            <a:ext cx="1089343" cy="263778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箭头: 右 3">
            <a:extLst>
              <a:ext uri="{FF2B5EF4-FFF2-40B4-BE49-F238E27FC236}">
                <a16:creationId xmlns:a16="http://schemas.microsoft.com/office/drawing/2014/main" id="{B70E590B-0DD4-D7B2-2587-69902B700749}"/>
              </a:ext>
            </a:extLst>
          </p:cNvPr>
          <p:cNvSpPr/>
          <p:nvPr/>
        </p:nvSpPr>
        <p:spPr>
          <a:xfrm rot="10800000">
            <a:off x="8116952" y="3500911"/>
            <a:ext cx="1089343" cy="263778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94A5D7E-9F4B-B93D-8A04-83133328E28E}"/>
              </a:ext>
            </a:extLst>
          </p:cNvPr>
          <p:cNvSpPr txBox="1"/>
          <p:nvPr/>
        </p:nvSpPr>
        <p:spPr>
          <a:xfrm>
            <a:off x="1797270" y="3111410"/>
            <a:ext cx="2753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写入底层代码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ADDFAF6-B058-0D77-F4D4-32B4E6922C8B}"/>
              </a:ext>
            </a:extLst>
          </p:cNvPr>
          <p:cNvSpPr txBox="1"/>
          <p:nvPr/>
        </p:nvSpPr>
        <p:spPr>
          <a:xfrm>
            <a:off x="7285579" y="3063060"/>
            <a:ext cx="2753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控制</a:t>
            </a:r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01F54BEC-D4E0-ADF7-C709-75ECB8A99DBA}"/>
              </a:ext>
            </a:extLst>
          </p:cNvPr>
          <p:cNvSpPr>
            <a:spLocks noGrp="1"/>
          </p:cNvSpPr>
          <p:nvPr/>
        </p:nvSpPr>
        <p:spPr>
          <a:xfrm>
            <a:off x="250825" y="186055"/>
            <a:ext cx="11457940" cy="84455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dk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lvl="0" algn="l">
              <a:buClrTx/>
              <a:buSzTx/>
              <a:buFontTx/>
            </a:pPr>
            <a:r>
              <a:rPr b="1" kern="0" dirty="0" err="1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利用</a:t>
            </a:r>
            <a:r>
              <a:rPr b="1" kern="0" dirty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 </a:t>
            </a:r>
            <a:r>
              <a:rPr lang="en-US" b="1" kern="0" dirty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python</a:t>
            </a:r>
            <a:r>
              <a:rPr b="1" kern="0" dirty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的 serial 模块读取串口数据并保存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EC2F1B8-A9A1-224C-124E-CD3F90B7CB5D}"/>
              </a:ext>
            </a:extLst>
          </p:cNvPr>
          <p:cNvSpPr txBox="1"/>
          <p:nvPr/>
        </p:nvSpPr>
        <p:spPr>
          <a:xfrm>
            <a:off x="847967" y="3465320"/>
            <a:ext cx="13517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 err="1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BXY</a:t>
            </a:r>
            <a:endParaRPr lang="zh-CN" altLang="en-US" sz="2400" b="1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9D90B49-FBB0-5576-A5E1-76D91EF1EC81}"/>
              </a:ext>
            </a:extLst>
          </p:cNvPr>
          <p:cNvSpPr txBox="1"/>
          <p:nvPr/>
        </p:nvSpPr>
        <p:spPr>
          <a:xfrm>
            <a:off x="9429487" y="3426453"/>
            <a:ext cx="14732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IDLE</a:t>
            </a:r>
            <a:endParaRPr lang="zh-CN" altLang="en-US" sz="2400" b="1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57436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B43EE15-F9CE-328D-445E-6BCA426B17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7357" y="3742808"/>
            <a:ext cx="4659630" cy="2193925"/>
          </a:xfrm>
          <a:prstGeom prst="rect">
            <a:avLst/>
          </a:prstGeom>
        </p:spPr>
      </p:pic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9079E78-FB6F-2DAE-4BDC-4C273FB5D657}"/>
              </a:ext>
            </a:extLst>
          </p:cNvPr>
          <p:cNvSpPr txBox="1">
            <a:spLocks/>
          </p:cNvSpPr>
          <p:nvPr/>
        </p:nvSpPr>
        <p:spPr>
          <a:xfrm>
            <a:off x="98425" y="1365885"/>
            <a:ext cx="7314565" cy="485775"/>
          </a:xfrm>
          <a:prstGeom prst="rect">
            <a:avLst/>
          </a:prstGeom>
        </p:spPr>
        <p:txBody>
          <a:bodyPr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（</a:t>
            </a:r>
            <a:r>
              <a:rPr lang="en-US" altLang="zh-CN"/>
              <a:t>1</a:t>
            </a:r>
            <a:r>
              <a:rPr lang="zh-CN" altLang="en-US"/>
              <a:t>）编写</a:t>
            </a:r>
            <a:r>
              <a:rPr lang="en-US" altLang="zh-CN"/>
              <a:t>Python</a:t>
            </a:r>
            <a:r>
              <a:rPr lang="zh-CN" altLang="en-US"/>
              <a:t>代码，读取串口数据并显示</a:t>
            </a:r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B02E3955-AEC9-FF43-115C-19D29B7E12D4}"/>
              </a:ext>
            </a:extLst>
          </p:cNvPr>
          <p:cNvSpPr>
            <a:spLocks noGrp="1"/>
          </p:cNvSpPr>
          <p:nvPr/>
        </p:nvSpPr>
        <p:spPr>
          <a:xfrm>
            <a:off x="98425" y="1851660"/>
            <a:ext cx="5656580" cy="4857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（</a:t>
            </a:r>
            <a:r>
              <a:rPr lang="en-US" altLang="zh-CN"/>
              <a:t>2</a:t>
            </a:r>
            <a:r>
              <a:rPr lang="zh-CN" altLang="en-US"/>
              <a:t>）编写</a:t>
            </a:r>
            <a:r>
              <a:rPr lang="en-US" altLang="zh-CN"/>
              <a:t>Python</a:t>
            </a:r>
            <a:r>
              <a:rPr lang="zh-CN" altLang="en-US"/>
              <a:t>代码，读取串口数据并保存</a:t>
            </a:r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7054E571-D5D6-06B2-0282-F87DFE2C0A8F}"/>
              </a:ext>
            </a:extLst>
          </p:cNvPr>
          <p:cNvSpPr>
            <a:spLocks noGrp="1"/>
          </p:cNvSpPr>
          <p:nvPr/>
        </p:nvSpPr>
        <p:spPr>
          <a:xfrm>
            <a:off x="250825" y="186055"/>
            <a:ext cx="11457940" cy="84455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dk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lvl="0" algn="l">
              <a:buClrTx/>
              <a:buSzTx/>
              <a:buFontTx/>
            </a:pPr>
            <a:r>
              <a:rPr b="1" kern="0" dirty="0" err="1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利用</a:t>
            </a:r>
            <a:r>
              <a:rPr b="1" kern="0" dirty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 </a:t>
            </a:r>
            <a:r>
              <a:rPr lang="en-US" b="1" kern="0" dirty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python</a:t>
            </a:r>
            <a:r>
              <a:rPr b="1" kern="0" dirty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的 serial 模块读取串口数据并保存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E308709-1FFE-7106-B529-F70BCC9F3E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2300" y="3888161"/>
            <a:ext cx="5040881" cy="236345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7F50439-93B4-B14B-F052-BDA36C5A5E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425" y="2457450"/>
            <a:ext cx="11149340" cy="3701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26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E98A860-876B-6C6B-6A1C-DE8A6A88503A}"/>
              </a:ext>
            </a:extLst>
          </p:cNvPr>
          <p:cNvSpPr txBox="1"/>
          <p:nvPr/>
        </p:nvSpPr>
        <p:spPr>
          <a:xfrm>
            <a:off x="847929" y="272521"/>
            <a:ext cx="2026118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3600" dirty="0">
                <a:latin typeface="华文行楷" panose="02010800040101010101" pitchFamily="2" charset="-122"/>
                <a:ea typeface="华文行楷" panose="02010800040101010101" pitchFamily="2" charset="-122"/>
              </a:rPr>
              <a:t>复习回顾</a:t>
            </a:r>
            <a:endParaRPr lang="en-US" altLang="zh-CN" sz="3600" dirty="0"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F238E7CD-9125-AE21-E6A9-DF4E93BE2EE5}"/>
              </a:ext>
            </a:extLst>
          </p:cNvPr>
          <p:cNvGrpSpPr/>
          <p:nvPr/>
        </p:nvGrpSpPr>
        <p:grpSpPr>
          <a:xfrm>
            <a:off x="233015" y="365392"/>
            <a:ext cx="440753" cy="336228"/>
            <a:chOff x="233015" y="365392"/>
            <a:chExt cx="440753" cy="336228"/>
          </a:xfrm>
        </p:grpSpPr>
        <p:sp>
          <p:nvSpPr>
            <p:cNvPr id="4" name="矩形: 圆角 3">
              <a:extLst>
                <a:ext uri="{FF2B5EF4-FFF2-40B4-BE49-F238E27FC236}">
                  <a16:creationId xmlns:a16="http://schemas.microsoft.com/office/drawing/2014/main" id="{C4E2A876-22FF-7AA4-9C37-33CD4BAF62F9}"/>
                </a:ext>
              </a:extLst>
            </p:cNvPr>
            <p:cNvSpPr/>
            <p:nvPr>
              <p:custDataLst>
                <p:tags r:id="rId23"/>
              </p:custDataLst>
            </p:nvPr>
          </p:nvSpPr>
          <p:spPr>
            <a:xfrm rot="2700000">
              <a:off x="233015" y="365392"/>
              <a:ext cx="336228" cy="336228"/>
            </a:xfrm>
            <a:prstGeom prst="roundRect">
              <a:avLst/>
            </a:prstGeom>
            <a:noFill/>
            <a:ln w="38100">
              <a:solidFill>
                <a:srgbClr val="334A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宋体 CN" panose="02020400000000000000" pitchFamily="18" charset="-122"/>
                <a:ea typeface="思源宋体 CN" panose="02020400000000000000" pitchFamily="18" charset="-122"/>
                <a:cs typeface="+mn-cs"/>
              </a:endParaRPr>
            </a:p>
          </p:txBody>
        </p:sp>
        <p:sp>
          <p:nvSpPr>
            <p:cNvPr id="5" name="矩形: 圆角 4">
              <a:extLst>
                <a:ext uri="{FF2B5EF4-FFF2-40B4-BE49-F238E27FC236}">
                  <a16:creationId xmlns:a16="http://schemas.microsoft.com/office/drawing/2014/main" id="{1A5705B3-7589-CE15-8114-7049F211F89D}"/>
                </a:ext>
              </a:extLst>
            </p:cNvPr>
            <p:cNvSpPr/>
            <p:nvPr>
              <p:custDataLst>
                <p:tags r:id="rId24"/>
              </p:custDataLst>
            </p:nvPr>
          </p:nvSpPr>
          <p:spPr>
            <a:xfrm rot="2700000">
              <a:off x="337540" y="365392"/>
              <a:ext cx="336228" cy="336228"/>
            </a:xfrm>
            <a:prstGeom prst="roundRect">
              <a:avLst/>
            </a:prstGeom>
            <a:solidFill>
              <a:srgbClr val="FCA2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宋体 CN" panose="02020400000000000000" pitchFamily="18" charset="-122"/>
                <a:ea typeface="思源宋体 CN" panose="02020400000000000000" pitchFamily="18" charset="-122"/>
                <a:cs typeface="+mn-cs"/>
              </a:endParaRPr>
            </a:p>
          </p:txBody>
        </p:sp>
      </p:grpSp>
      <p:sp>
        <p:nvSpPr>
          <p:cNvPr id="8" name="TextBox 23">
            <a:extLst>
              <a:ext uri="{FF2B5EF4-FFF2-40B4-BE49-F238E27FC236}">
                <a16:creationId xmlns:a16="http://schemas.microsoft.com/office/drawing/2014/main" id="{8964CDFB-26B5-0045-DF5D-FB891B98E769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1499816" y="1262773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rgbClr val="FF0000"/>
                </a:solidFill>
              </a:rPr>
              <a:t>按钮</a:t>
            </a:r>
          </a:p>
        </p:txBody>
      </p:sp>
      <p:sp>
        <p:nvSpPr>
          <p:cNvPr id="9" name="TextBox 27">
            <a:extLst>
              <a:ext uri="{FF2B5EF4-FFF2-40B4-BE49-F238E27FC236}">
                <a16:creationId xmlns:a16="http://schemas.microsoft.com/office/drawing/2014/main" id="{BB1BF783-C4DD-632B-946B-9F01127ADFD5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468905" y="2312752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rgbClr val="FF0000"/>
                </a:solidFill>
              </a:rPr>
              <a:t>板载模块</a:t>
            </a:r>
          </a:p>
        </p:txBody>
      </p:sp>
      <p:sp>
        <p:nvSpPr>
          <p:cNvPr id="12" name="TextBox 31">
            <a:extLst>
              <a:ext uri="{FF2B5EF4-FFF2-40B4-BE49-F238E27FC236}">
                <a16:creationId xmlns:a16="http://schemas.microsoft.com/office/drawing/2014/main" id="{5EA70C29-D996-FB12-4A90-451E672C8747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1461816" y="4306252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rgbClr val="FF0000"/>
                </a:solidFill>
              </a:rPr>
              <a:t>模块扩展</a:t>
            </a:r>
            <a:endParaRPr lang="en-US" altLang="zh-CN" sz="2000" dirty="0">
              <a:solidFill>
                <a:srgbClr val="FF0000"/>
              </a:solidFill>
            </a:endParaRPr>
          </a:p>
        </p:txBody>
      </p:sp>
      <p:sp>
        <p:nvSpPr>
          <p:cNvPr id="27" name="TextBox 46">
            <a:extLst>
              <a:ext uri="{FF2B5EF4-FFF2-40B4-BE49-F238E27FC236}">
                <a16:creationId xmlns:a16="http://schemas.microsoft.com/office/drawing/2014/main" id="{BE45A466-38EB-17B6-CD63-E37DFB47E475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1517723" y="6060852"/>
            <a:ext cx="1210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err="1">
                <a:solidFill>
                  <a:srgbClr val="FF0000"/>
                </a:solidFill>
              </a:rPr>
              <a:t>Uart</a:t>
            </a:r>
            <a:r>
              <a:rPr lang="zh-CN" altLang="en-US" sz="2000" dirty="0">
                <a:solidFill>
                  <a:srgbClr val="FF0000"/>
                </a:solidFill>
              </a:rPr>
              <a:t>模块</a:t>
            </a:r>
            <a:endParaRPr lang="en-US" altLang="zh-CN" sz="2000" dirty="0">
              <a:solidFill>
                <a:srgbClr val="FF0000"/>
              </a:solidFill>
            </a:endParaRPr>
          </a:p>
          <a:p>
            <a:r>
              <a:rPr lang="zh-CN" altLang="en-US" sz="2000" dirty="0">
                <a:solidFill>
                  <a:srgbClr val="FF0000"/>
                </a:solidFill>
              </a:rPr>
              <a:t>串口通信</a:t>
            </a:r>
          </a:p>
        </p:txBody>
      </p:sp>
      <p:sp>
        <p:nvSpPr>
          <p:cNvPr id="30" name="左大括号 29">
            <a:extLst>
              <a:ext uri="{FF2B5EF4-FFF2-40B4-BE49-F238E27FC236}">
                <a16:creationId xmlns:a16="http://schemas.microsoft.com/office/drawing/2014/main" id="{95E092C0-0C1C-80A4-16DA-D46F280EE409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795074" y="1423809"/>
            <a:ext cx="778213" cy="484436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TextBox 61">
            <a:extLst>
              <a:ext uri="{FF2B5EF4-FFF2-40B4-BE49-F238E27FC236}">
                <a16:creationId xmlns:a16="http://schemas.microsoft.com/office/drawing/2014/main" id="{5872AD87-5CAC-D697-D66A-B816F4EAD592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111303" y="3345512"/>
            <a:ext cx="9541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/>
              <a:t>microbit</a:t>
            </a:r>
            <a:endParaRPr lang="zh-CN" altLang="en-US" sz="2400" dirty="0"/>
          </a:p>
        </p:txBody>
      </p:sp>
      <p:sp>
        <p:nvSpPr>
          <p:cNvPr id="40" name="左大括号 39">
            <a:extLst>
              <a:ext uri="{FF2B5EF4-FFF2-40B4-BE49-F238E27FC236}">
                <a16:creationId xmlns:a16="http://schemas.microsoft.com/office/drawing/2014/main" id="{933F90E6-FC37-5F49-6AB1-5BBEE5E0B29D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2600202" y="2075936"/>
            <a:ext cx="273846" cy="872243"/>
          </a:xfrm>
          <a:prstGeom prst="leftBrace">
            <a:avLst>
              <a:gd name="adj1" fmla="val 8333"/>
              <a:gd name="adj2" fmla="val 4795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左大括号 46">
            <a:extLst>
              <a:ext uri="{FF2B5EF4-FFF2-40B4-BE49-F238E27FC236}">
                <a16:creationId xmlns:a16="http://schemas.microsoft.com/office/drawing/2014/main" id="{0E3598ED-816E-4594-A2B1-BF3578A133AA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2443906" y="4084181"/>
            <a:ext cx="389107" cy="844253"/>
          </a:xfrm>
          <a:prstGeom prst="leftBrace">
            <a:avLst>
              <a:gd name="adj1" fmla="val 8333"/>
              <a:gd name="adj2" fmla="val 5244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TextBox 27">
            <a:extLst>
              <a:ext uri="{FF2B5EF4-FFF2-40B4-BE49-F238E27FC236}">
                <a16:creationId xmlns:a16="http://schemas.microsoft.com/office/drawing/2014/main" id="{40CE00DA-A179-6D05-1C58-4A755F2264A9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2833013" y="3909821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/>
              <a:t>引脚</a:t>
            </a:r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6F94663B-E196-BC65-A12C-498F51FAF686}"/>
              </a:ext>
            </a:extLst>
          </p:cNvPr>
          <p:cNvSpPr txBox="1"/>
          <p:nvPr/>
        </p:nvSpPr>
        <p:spPr>
          <a:xfrm>
            <a:off x="3470063" y="3888897"/>
            <a:ext cx="60987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dirty="0">
                <a:solidFill>
                  <a:srgbClr val="101214"/>
                </a:solidFill>
                <a:effectLst/>
                <a:latin typeface="PingFang SC"/>
              </a:rPr>
              <a:t> pin0~16</a:t>
            </a:r>
            <a:r>
              <a:rPr lang="zh-CN" altLang="en-US" b="0" i="0" dirty="0">
                <a:solidFill>
                  <a:srgbClr val="101214"/>
                </a:solidFill>
                <a:effectLst/>
                <a:latin typeface="PingFang SC"/>
              </a:rPr>
              <a:t>、</a:t>
            </a:r>
            <a:r>
              <a:rPr lang="en-US" altLang="zh-CN" b="0" i="0" dirty="0">
                <a:solidFill>
                  <a:srgbClr val="101214"/>
                </a:solidFill>
                <a:effectLst/>
                <a:latin typeface="PingFang SC"/>
              </a:rPr>
              <a:t>pin19~20</a:t>
            </a:r>
            <a:r>
              <a:rPr lang="zh-CN" altLang="en-US" b="0" i="0" dirty="0">
                <a:solidFill>
                  <a:srgbClr val="101214"/>
                </a:solidFill>
                <a:effectLst/>
                <a:latin typeface="PingFang SC"/>
              </a:rPr>
              <a:t>、</a:t>
            </a:r>
            <a:r>
              <a:rPr lang="en-US" altLang="zh-CN" b="0" i="0" dirty="0">
                <a:solidFill>
                  <a:srgbClr val="101214"/>
                </a:solidFill>
                <a:effectLst/>
                <a:latin typeface="PingFang SC"/>
              </a:rPr>
              <a:t>3V</a:t>
            </a:r>
            <a:r>
              <a:rPr lang="zh-CN" altLang="en-US" b="0" i="0" dirty="0">
                <a:solidFill>
                  <a:srgbClr val="101214"/>
                </a:solidFill>
                <a:effectLst/>
                <a:latin typeface="PingFang SC"/>
              </a:rPr>
              <a:t>、</a:t>
            </a:r>
            <a:r>
              <a:rPr lang="en-US" altLang="zh-CN" b="0" i="0" dirty="0">
                <a:solidFill>
                  <a:srgbClr val="101214"/>
                </a:solidFill>
                <a:effectLst/>
                <a:latin typeface="PingFang SC"/>
              </a:rPr>
              <a:t>GND</a:t>
            </a:r>
            <a:endParaRPr lang="zh-CN" altLang="en-US" dirty="0"/>
          </a:p>
        </p:txBody>
      </p:sp>
      <p:sp>
        <p:nvSpPr>
          <p:cNvPr id="62" name="左大括号 61">
            <a:extLst>
              <a:ext uri="{FF2B5EF4-FFF2-40B4-BE49-F238E27FC236}">
                <a16:creationId xmlns:a16="http://schemas.microsoft.com/office/drawing/2014/main" id="{0BF1B157-2549-C26D-3756-F25967F69672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2449843" y="5769523"/>
            <a:ext cx="389107" cy="844253"/>
          </a:xfrm>
          <a:prstGeom prst="leftBrace">
            <a:avLst>
              <a:gd name="adj1" fmla="val 8333"/>
              <a:gd name="adj2" fmla="val 5244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TextBox 27">
            <a:extLst>
              <a:ext uri="{FF2B5EF4-FFF2-40B4-BE49-F238E27FC236}">
                <a16:creationId xmlns:a16="http://schemas.microsoft.com/office/drawing/2014/main" id="{4C0B3457-4800-83AD-8F1E-A108B3F98B84}"/>
              </a:ext>
            </a:extLst>
          </p:cNvPr>
          <p:cNvSpPr txBox="1"/>
          <p:nvPr>
            <p:custDataLst>
              <p:tags r:id="rId11"/>
            </p:custDataLst>
          </p:nvPr>
        </p:nvSpPr>
        <p:spPr>
          <a:xfrm>
            <a:off x="2997551" y="5580378"/>
            <a:ext cx="11063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 </a:t>
            </a:r>
            <a:r>
              <a:rPr lang="en-US" altLang="zh-CN" sz="2000" dirty="0" err="1"/>
              <a:t>init</a:t>
            </a:r>
            <a:r>
              <a:rPr lang="zh-CN" altLang="en-US" sz="2000" dirty="0"/>
              <a:t>（）</a:t>
            </a:r>
          </a:p>
        </p:txBody>
      </p:sp>
      <p:sp>
        <p:nvSpPr>
          <p:cNvPr id="7" name="左大括号 6">
            <a:extLst>
              <a:ext uri="{FF2B5EF4-FFF2-40B4-BE49-F238E27FC236}">
                <a16:creationId xmlns:a16="http://schemas.microsoft.com/office/drawing/2014/main" id="{5283F1D0-70E0-5C11-7A8A-E4048349159F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3470063" y="918852"/>
            <a:ext cx="389107" cy="844253"/>
          </a:xfrm>
          <a:prstGeom prst="leftBrace">
            <a:avLst>
              <a:gd name="adj1" fmla="val 8333"/>
              <a:gd name="adj2" fmla="val 5244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TextBox 27">
            <a:extLst>
              <a:ext uri="{FF2B5EF4-FFF2-40B4-BE49-F238E27FC236}">
                <a16:creationId xmlns:a16="http://schemas.microsoft.com/office/drawing/2014/main" id="{2256F3B2-D160-5324-8198-7FFB4FFA992C}"/>
              </a:ext>
            </a:extLst>
          </p:cNvPr>
          <p:cNvSpPr txBox="1"/>
          <p:nvPr>
            <p:custDataLst>
              <p:tags r:id="rId13"/>
            </p:custDataLst>
          </p:nvPr>
        </p:nvSpPr>
        <p:spPr>
          <a:xfrm>
            <a:off x="2054963" y="1026906"/>
            <a:ext cx="12490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 </a:t>
            </a:r>
            <a:r>
              <a:rPr lang="en-US" altLang="zh-CN" sz="2000" dirty="0" err="1"/>
              <a:t>button_a</a:t>
            </a:r>
            <a:endParaRPr lang="en-US" altLang="zh-CN" sz="2000" dirty="0"/>
          </a:p>
          <a:p>
            <a:r>
              <a:rPr lang="en-US" altLang="zh-CN" sz="2000" dirty="0"/>
              <a:t> </a:t>
            </a:r>
            <a:r>
              <a:rPr lang="en-US" altLang="zh-CN" sz="2000" dirty="0" err="1"/>
              <a:t>button_b</a:t>
            </a:r>
            <a:endParaRPr lang="zh-CN" altLang="en-US" sz="2000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B673485-F31E-69B8-44A6-FD0F4F04D0BB}"/>
              </a:ext>
            </a:extLst>
          </p:cNvPr>
          <p:cNvSpPr txBox="1"/>
          <p:nvPr/>
        </p:nvSpPr>
        <p:spPr>
          <a:xfrm>
            <a:off x="3900039" y="734186"/>
            <a:ext cx="60987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 </a:t>
            </a:r>
            <a:r>
              <a:rPr lang="en-US" altLang="zh-CN" dirty="0" err="1"/>
              <a:t>is_pressed</a:t>
            </a:r>
            <a:r>
              <a:rPr lang="en-US" altLang="zh-CN" dirty="0"/>
              <a:t>()</a:t>
            </a:r>
            <a:r>
              <a:rPr lang="zh-CN" altLang="en-US" dirty="0"/>
              <a:t>按钮是否正在被按下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D5133440-C1CF-EEDE-8181-E00C873535DC}"/>
              </a:ext>
            </a:extLst>
          </p:cNvPr>
          <p:cNvSpPr txBox="1"/>
          <p:nvPr/>
        </p:nvSpPr>
        <p:spPr>
          <a:xfrm>
            <a:off x="3900039" y="1109468"/>
            <a:ext cx="60987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 </a:t>
            </a:r>
            <a:r>
              <a:rPr lang="en-US" altLang="zh-CN" dirty="0" err="1"/>
              <a:t>was_pressed</a:t>
            </a:r>
            <a:r>
              <a:rPr lang="en-US" altLang="zh-CN" dirty="0"/>
              <a:t>()</a:t>
            </a:r>
            <a:r>
              <a:rPr lang="zh-CN" altLang="en-US" dirty="0"/>
              <a:t>按钮是否被按下过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4BD57EF-582F-5AC5-7C84-3437B4221EE9}"/>
              </a:ext>
            </a:extLst>
          </p:cNvPr>
          <p:cNvSpPr txBox="1"/>
          <p:nvPr/>
        </p:nvSpPr>
        <p:spPr>
          <a:xfrm>
            <a:off x="3900039" y="1578439"/>
            <a:ext cx="60987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 </a:t>
            </a:r>
            <a:r>
              <a:rPr lang="en-US" altLang="zh-CN" dirty="0" err="1"/>
              <a:t>get_pressed</a:t>
            </a:r>
            <a:r>
              <a:rPr lang="en-US" altLang="zh-CN" dirty="0"/>
              <a:t>()</a:t>
            </a:r>
            <a:r>
              <a:rPr lang="zh-CN" altLang="en-US" dirty="0"/>
              <a:t>按钮被按下的次数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9F8BB1A4-F7B3-8288-DA1E-AA4A51051E2E}"/>
              </a:ext>
            </a:extLst>
          </p:cNvPr>
          <p:cNvSpPr txBox="1"/>
          <p:nvPr/>
        </p:nvSpPr>
        <p:spPr>
          <a:xfrm>
            <a:off x="2849057" y="2009832"/>
            <a:ext cx="60987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温度传感器 </a:t>
            </a:r>
            <a:r>
              <a:rPr lang="en-US" altLang="zh-CN" dirty="0"/>
              <a:t>temperature()</a:t>
            </a:r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1230555-5AF8-BB7E-0AE9-1C7AABDD9B4C}"/>
              </a:ext>
            </a:extLst>
          </p:cNvPr>
          <p:cNvSpPr txBox="1"/>
          <p:nvPr/>
        </p:nvSpPr>
        <p:spPr>
          <a:xfrm>
            <a:off x="2833013" y="2683392"/>
            <a:ext cx="60987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加速度传感器、光线传感器、地磁传感器、蓝牙</a:t>
            </a:r>
          </a:p>
        </p:txBody>
      </p:sp>
      <p:sp>
        <p:nvSpPr>
          <p:cNvPr id="17" name="TextBox 27">
            <a:extLst>
              <a:ext uri="{FF2B5EF4-FFF2-40B4-BE49-F238E27FC236}">
                <a16:creationId xmlns:a16="http://schemas.microsoft.com/office/drawing/2014/main" id="{53DD50F3-B699-9810-9079-8A0EB528E99D}"/>
              </a:ext>
            </a:extLst>
          </p:cNvPr>
          <p:cNvSpPr txBox="1"/>
          <p:nvPr>
            <p:custDataLst>
              <p:tags r:id="rId14"/>
            </p:custDataLst>
          </p:nvPr>
        </p:nvSpPr>
        <p:spPr>
          <a:xfrm>
            <a:off x="2874949" y="4732236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/>
              <a:t>信号读写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CD1E3A2-4FC9-08C1-A036-6651BFA4D286}"/>
              </a:ext>
            </a:extLst>
          </p:cNvPr>
          <p:cNvSpPr txBox="1"/>
          <p:nvPr/>
        </p:nvSpPr>
        <p:spPr>
          <a:xfrm>
            <a:off x="4564157" y="4300624"/>
            <a:ext cx="1786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solidFill>
                  <a:srgbClr val="101214"/>
                </a:solidFill>
                <a:effectLst/>
                <a:latin typeface="PingFang SC"/>
              </a:rPr>
              <a:t>数字信号</a:t>
            </a:r>
            <a:endParaRPr lang="zh-CN" altLang="en-US" dirty="0"/>
          </a:p>
        </p:txBody>
      </p:sp>
      <p:sp>
        <p:nvSpPr>
          <p:cNvPr id="19" name="左大括号 18">
            <a:extLst>
              <a:ext uri="{FF2B5EF4-FFF2-40B4-BE49-F238E27FC236}">
                <a16:creationId xmlns:a16="http://schemas.microsoft.com/office/drawing/2014/main" id="{098F787B-DE01-738C-BACA-049BBC7179D2}"/>
              </a:ext>
            </a:extLst>
          </p:cNvPr>
          <p:cNvSpPr/>
          <p:nvPr>
            <p:custDataLst>
              <p:tags r:id="rId15"/>
            </p:custDataLst>
          </p:nvPr>
        </p:nvSpPr>
        <p:spPr>
          <a:xfrm>
            <a:off x="4111787" y="4452073"/>
            <a:ext cx="389107" cy="844253"/>
          </a:xfrm>
          <a:prstGeom prst="leftBrace">
            <a:avLst>
              <a:gd name="adj1" fmla="val 8333"/>
              <a:gd name="adj2" fmla="val 5244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C5475812-14D8-FCAE-AA01-A3DD3D24BD77}"/>
              </a:ext>
            </a:extLst>
          </p:cNvPr>
          <p:cNvSpPr txBox="1"/>
          <p:nvPr/>
        </p:nvSpPr>
        <p:spPr>
          <a:xfrm>
            <a:off x="4564157" y="5094895"/>
            <a:ext cx="1786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solidFill>
                  <a:srgbClr val="101214"/>
                </a:solidFill>
                <a:effectLst/>
                <a:latin typeface="PingFang SC"/>
              </a:rPr>
              <a:t>模拟信号</a:t>
            </a:r>
            <a:endParaRPr lang="zh-CN" altLang="en-US" dirty="0"/>
          </a:p>
        </p:txBody>
      </p:sp>
      <p:sp>
        <p:nvSpPr>
          <p:cNvPr id="21" name="左大括号 20">
            <a:extLst>
              <a:ext uri="{FF2B5EF4-FFF2-40B4-BE49-F238E27FC236}">
                <a16:creationId xmlns:a16="http://schemas.microsoft.com/office/drawing/2014/main" id="{8BDF9692-5222-A33F-CAC0-0AD980414ECE}"/>
              </a:ext>
            </a:extLst>
          </p:cNvPr>
          <p:cNvSpPr/>
          <p:nvPr>
            <p:custDataLst>
              <p:tags r:id="rId16"/>
            </p:custDataLst>
          </p:nvPr>
        </p:nvSpPr>
        <p:spPr>
          <a:xfrm>
            <a:off x="6626412" y="3939124"/>
            <a:ext cx="389107" cy="844253"/>
          </a:xfrm>
          <a:prstGeom prst="leftBrace">
            <a:avLst>
              <a:gd name="adj1" fmla="val 8333"/>
              <a:gd name="adj2" fmla="val 5244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822A964B-009E-FAB5-2344-A0687739231E}"/>
              </a:ext>
            </a:extLst>
          </p:cNvPr>
          <p:cNvSpPr txBox="1"/>
          <p:nvPr/>
        </p:nvSpPr>
        <p:spPr>
          <a:xfrm>
            <a:off x="6949399" y="3700177"/>
            <a:ext cx="60987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solidFill>
                  <a:srgbClr val="101214"/>
                </a:solidFill>
                <a:effectLst/>
                <a:latin typeface="PingFang SC"/>
              </a:rPr>
              <a:t>值只能是</a:t>
            </a:r>
            <a:r>
              <a:rPr lang="en-US" altLang="zh-CN" b="0" i="0" dirty="0">
                <a:solidFill>
                  <a:srgbClr val="101214"/>
                </a:solidFill>
                <a:effectLst/>
                <a:latin typeface="PingFang SC"/>
              </a:rPr>
              <a:t>0</a:t>
            </a:r>
            <a:r>
              <a:rPr lang="zh-CN" altLang="en-US" b="0" i="0" dirty="0">
                <a:solidFill>
                  <a:srgbClr val="101214"/>
                </a:solidFill>
                <a:effectLst/>
                <a:latin typeface="PingFang SC"/>
              </a:rPr>
              <a:t>或</a:t>
            </a:r>
            <a:r>
              <a:rPr lang="en-US" altLang="zh-CN" b="0" i="0" dirty="0">
                <a:solidFill>
                  <a:srgbClr val="101214"/>
                </a:solidFill>
                <a:effectLst/>
                <a:latin typeface="PingFang SC"/>
              </a:rPr>
              <a:t>1</a:t>
            </a:r>
            <a:endParaRPr lang="zh-CN" altLang="en-US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99582518-98ED-1001-506A-0A344C8145B7}"/>
              </a:ext>
            </a:extLst>
          </p:cNvPr>
          <p:cNvSpPr txBox="1"/>
          <p:nvPr/>
        </p:nvSpPr>
        <p:spPr>
          <a:xfrm>
            <a:off x="6949399" y="4176509"/>
            <a:ext cx="16866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solidFill>
                  <a:srgbClr val="101214"/>
                </a:solidFill>
                <a:effectLst/>
                <a:latin typeface="PingFang SC"/>
              </a:rPr>
              <a:t>读数字信号</a:t>
            </a:r>
            <a:endParaRPr lang="zh-CN" altLang="en-US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4219A8B4-867E-8CCB-5730-C95329AC3217}"/>
              </a:ext>
            </a:extLst>
          </p:cNvPr>
          <p:cNvSpPr txBox="1"/>
          <p:nvPr/>
        </p:nvSpPr>
        <p:spPr>
          <a:xfrm>
            <a:off x="6967417" y="4652841"/>
            <a:ext cx="16866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solidFill>
                  <a:srgbClr val="101214"/>
                </a:solidFill>
                <a:effectLst/>
                <a:latin typeface="PingFang SC"/>
              </a:rPr>
              <a:t>写数字信号</a:t>
            </a:r>
            <a:endParaRPr lang="zh-CN" altLang="en-US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05F48949-8D26-EA35-9BF1-1D75F368A419}"/>
              </a:ext>
            </a:extLst>
          </p:cNvPr>
          <p:cNvSpPr txBox="1"/>
          <p:nvPr/>
        </p:nvSpPr>
        <p:spPr>
          <a:xfrm>
            <a:off x="8490256" y="4176509"/>
            <a:ext cx="29753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dirty="0">
                <a:solidFill>
                  <a:srgbClr val="101214"/>
                </a:solidFill>
                <a:effectLst/>
                <a:latin typeface="PingFang SC"/>
              </a:rPr>
              <a:t>X=pin0.read_digital()</a:t>
            </a:r>
            <a:endParaRPr lang="zh-CN" altLang="en-US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47E7EBF8-668E-47EE-0752-7F84A571E14D}"/>
              </a:ext>
            </a:extLst>
          </p:cNvPr>
          <p:cNvSpPr txBox="1"/>
          <p:nvPr/>
        </p:nvSpPr>
        <p:spPr>
          <a:xfrm>
            <a:off x="8476019" y="4721426"/>
            <a:ext cx="29753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dirty="0">
                <a:solidFill>
                  <a:srgbClr val="101214"/>
                </a:solidFill>
                <a:effectLst/>
                <a:latin typeface="PingFang SC"/>
              </a:rPr>
              <a:t>pin0.write_digital()</a:t>
            </a:r>
            <a:endParaRPr lang="zh-CN" altLang="en-US" dirty="0"/>
          </a:p>
        </p:txBody>
      </p:sp>
      <p:sp>
        <p:nvSpPr>
          <p:cNvPr id="28" name="左大括号 27">
            <a:extLst>
              <a:ext uri="{FF2B5EF4-FFF2-40B4-BE49-F238E27FC236}">
                <a16:creationId xmlns:a16="http://schemas.microsoft.com/office/drawing/2014/main" id="{5449C5F2-6F54-414F-9089-C2752FBE0AA4}"/>
              </a:ext>
            </a:extLst>
          </p:cNvPr>
          <p:cNvSpPr/>
          <p:nvPr>
            <p:custDataLst>
              <p:tags r:id="rId17"/>
            </p:custDataLst>
          </p:nvPr>
        </p:nvSpPr>
        <p:spPr>
          <a:xfrm>
            <a:off x="5661652" y="4966230"/>
            <a:ext cx="389107" cy="844253"/>
          </a:xfrm>
          <a:prstGeom prst="leftBrace">
            <a:avLst>
              <a:gd name="adj1" fmla="val 8333"/>
              <a:gd name="adj2" fmla="val 5244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E59E991E-E73B-DC36-33C7-07E32F71E868}"/>
              </a:ext>
            </a:extLst>
          </p:cNvPr>
          <p:cNvSpPr txBox="1"/>
          <p:nvPr/>
        </p:nvSpPr>
        <p:spPr>
          <a:xfrm>
            <a:off x="5984639" y="5203615"/>
            <a:ext cx="16866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solidFill>
                  <a:srgbClr val="101214"/>
                </a:solidFill>
                <a:effectLst/>
                <a:latin typeface="PingFang SC"/>
              </a:rPr>
              <a:t>读模拟信号</a:t>
            </a:r>
            <a:endParaRPr lang="zh-CN" altLang="en-US" dirty="0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C41310AA-8447-9382-130C-40906348B673}"/>
              </a:ext>
            </a:extLst>
          </p:cNvPr>
          <p:cNvSpPr txBox="1"/>
          <p:nvPr/>
        </p:nvSpPr>
        <p:spPr>
          <a:xfrm>
            <a:off x="6002657" y="5679947"/>
            <a:ext cx="16866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solidFill>
                  <a:srgbClr val="101214"/>
                </a:solidFill>
                <a:effectLst/>
                <a:latin typeface="PingFang SC"/>
              </a:rPr>
              <a:t>写数字信号</a:t>
            </a:r>
            <a:endParaRPr lang="zh-CN" altLang="en-US" dirty="0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2B16A8B9-BA05-2DCA-75D0-EA0D0798D6C0}"/>
              </a:ext>
            </a:extLst>
          </p:cNvPr>
          <p:cNvSpPr txBox="1"/>
          <p:nvPr/>
        </p:nvSpPr>
        <p:spPr>
          <a:xfrm>
            <a:off x="7525496" y="5203615"/>
            <a:ext cx="29753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dirty="0">
                <a:solidFill>
                  <a:srgbClr val="101214"/>
                </a:solidFill>
                <a:effectLst/>
                <a:latin typeface="PingFang SC"/>
              </a:rPr>
              <a:t>X=pin1.read_analog()</a:t>
            </a:r>
            <a:endParaRPr lang="zh-CN" altLang="en-US" dirty="0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0E27E3FB-11E9-977B-5AAF-EE5BDFF350C6}"/>
              </a:ext>
            </a:extLst>
          </p:cNvPr>
          <p:cNvSpPr txBox="1"/>
          <p:nvPr/>
        </p:nvSpPr>
        <p:spPr>
          <a:xfrm>
            <a:off x="7511259" y="5748532"/>
            <a:ext cx="29753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dirty="0">
                <a:solidFill>
                  <a:srgbClr val="101214"/>
                </a:solidFill>
                <a:effectLst/>
                <a:latin typeface="PingFang SC"/>
              </a:rPr>
              <a:t>pin0.write_analog()</a:t>
            </a:r>
            <a:endParaRPr lang="zh-CN" altLang="en-US" dirty="0"/>
          </a:p>
        </p:txBody>
      </p:sp>
      <p:sp>
        <p:nvSpPr>
          <p:cNvPr id="34" name="TextBox 27">
            <a:extLst>
              <a:ext uri="{FF2B5EF4-FFF2-40B4-BE49-F238E27FC236}">
                <a16:creationId xmlns:a16="http://schemas.microsoft.com/office/drawing/2014/main" id="{F739BDF4-A592-C6DC-64EE-2920EB82641E}"/>
              </a:ext>
            </a:extLst>
          </p:cNvPr>
          <p:cNvSpPr txBox="1"/>
          <p:nvPr>
            <p:custDataLst>
              <p:tags r:id="rId18"/>
            </p:custDataLst>
          </p:nvPr>
        </p:nvSpPr>
        <p:spPr>
          <a:xfrm>
            <a:off x="2933029" y="5955062"/>
            <a:ext cx="11576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 any</a:t>
            </a:r>
            <a:r>
              <a:rPr lang="zh-CN" altLang="en-US" sz="2000" dirty="0"/>
              <a:t>（）</a:t>
            </a:r>
          </a:p>
        </p:txBody>
      </p:sp>
      <p:sp>
        <p:nvSpPr>
          <p:cNvPr id="35" name="TextBox 27">
            <a:extLst>
              <a:ext uri="{FF2B5EF4-FFF2-40B4-BE49-F238E27FC236}">
                <a16:creationId xmlns:a16="http://schemas.microsoft.com/office/drawing/2014/main" id="{7E04B963-4822-53CF-9495-926080172952}"/>
              </a:ext>
            </a:extLst>
          </p:cNvPr>
          <p:cNvSpPr txBox="1"/>
          <p:nvPr>
            <p:custDataLst>
              <p:tags r:id="rId19"/>
            </p:custDataLst>
          </p:nvPr>
        </p:nvSpPr>
        <p:spPr>
          <a:xfrm>
            <a:off x="2901398" y="6402793"/>
            <a:ext cx="15055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 </a:t>
            </a:r>
            <a:r>
              <a:rPr lang="en-US" altLang="zh-CN" sz="2000" dirty="0" err="1"/>
              <a:t>readall</a:t>
            </a:r>
            <a:r>
              <a:rPr lang="zh-CN" altLang="en-US" sz="2000" dirty="0"/>
              <a:t>（）</a:t>
            </a:r>
          </a:p>
        </p:txBody>
      </p:sp>
      <p:sp>
        <p:nvSpPr>
          <p:cNvPr id="36" name="TextBox 27">
            <a:extLst>
              <a:ext uri="{FF2B5EF4-FFF2-40B4-BE49-F238E27FC236}">
                <a16:creationId xmlns:a16="http://schemas.microsoft.com/office/drawing/2014/main" id="{3EAAC489-5152-555A-629A-93DDFDFF1C02}"/>
              </a:ext>
            </a:extLst>
          </p:cNvPr>
          <p:cNvSpPr txBox="1"/>
          <p:nvPr>
            <p:custDataLst>
              <p:tags r:id="rId20"/>
            </p:custDataLst>
          </p:nvPr>
        </p:nvSpPr>
        <p:spPr>
          <a:xfrm>
            <a:off x="4103944" y="5515780"/>
            <a:ext cx="27494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/>
              <a:t>建立连接，初始化设置</a:t>
            </a:r>
          </a:p>
        </p:txBody>
      </p:sp>
      <p:sp>
        <p:nvSpPr>
          <p:cNvPr id="49" name="TextBox 27">
            <a:extLst>
              <a:ext uri="{FF2B5EF4-FFF2-40B4-BE49-F238E27FC236}">
                <a16:creationId xmlns:a16="http://schemas.microsoft.com/office/drawing/2014/main" id="{A64335DB-AE57-11AB-A58F-DC2389D9A4FD}"/>
              </a:ext>
            </a:extLst>
          </p:cNvPr>
          <p:cNvSpPr txBox="1"/>
          <p:nvPr>
            <p:custDataLst>
              <p:tags r:id="rId21"/>
            </p:custDataLst>
          </p:nvPr>
        </p:nvSpPr>
        <p:spPr>
          <a:xfrm>
            <a:off x="4068496" y="5998753"/>
            <a:ext cx="30059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/>
              <a:t>判断串口是否有输入数据</a:t>
            </a:r>
          </a:p>
        </p:txBody>
      </p:sp>
      <p:sp>
        <p:nvSpPr>
          <p:cNvPr id="50" name="TextBox 27">
            <a:extLst>
              <a:ext uri="{FF2B5EF4-FFF2-40B4-BE49-F238E27FC236}">
                <a16:creationId xmlns:a16="http://schemas.microsoft.com/office/drawing/2014/main" id="{390BD0C6-8C1F-BA92-7A64-554E48BAD80E}"/>
              </a:ext>
            </a:extLst>
          </p:cNvPr>
          <p:cNvSpPr txBox="1"/>
          <p:nvPr>
            <p:custDataLst>
              <p:tags r:id="rId22"/>
            </p:custDataLst>
          </p:nvPr>
        </p:nvSpPr>
        <p:spPr>
          <a:xfrm>
            <a:off x="4094644" y="6510919"/>
            <a:ext cx="27494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/>
              <a:t>返回所有读到的字符串</a:t>
            </a:r>
          </a:p>
        </p:txBody>
      </p:sp>
    </p:spTree>
    <p:extLst>
      <p:ext uri="{BB962C8B-B14F-4D97-AF65-F5344CB8AC3E}">
        <p14:creationId xmlns:p14="http://schemas.microsoft.com/office/powerpoint/2010/main" val="4340631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424407C-DD38-4760-B52E-7AB877CC4D05}"/>
              </a:ext>
            </a:extLst>
          </p:cNvPr>
          <p:cNvSpPr txBox="1">
            <a:spLocks/>
          </p:cNvSpPr>
          <p:nvPr/>
        </p:nvSpPr>
        <p:spPr>
          <a:xfrm>
            <a:off x="91409" y="124434"/>
            <a:ext cx="9291215" cy="104923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 kern="0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编写程序通过串口控制灯的开关</a:t>
            </a:r>
            <a:endParaRPr lang="zh-CN" altLang="en-US" dirty="0"/>
          </a:p>
        </p:txBody>
      </p:sp>
      <p:pic>
        <p:nvPicPr>
          <p:cNvPr id="3" name="内容占位符 3">
            <a:extLst>
              <a:ext uri="{FF2B5EF4-FFF2-40B4-BE49-F238E27FC236}">
                <a16:creationId xmlns:a16="http://schemas.microsoft.com/office/drawing/2014/main" id="{E58576B3-BDE0-5B13-651E-91346A222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1173480"/>
            <a:ext cx="9291320" cy="165036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DE7B0FB5-6A85-4D0F-2B63-672CDFD9C4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6285" y="1266190"/>
            <a:ext cx="2064385" cy="146494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9E2623B-3BE0-1F6A-3B10-004E3C473F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09" y="2847979"/>
            <a:ext cx="5008880" cy="361129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CBFFE64-7C63-A4CA-F536-76D4257472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12410" y="2847979"/>
            <a:ext cx="6308090" cy="3563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8031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E6EAE582-DF67-9BC0-C252-8A3DE8F71698}"/>
              </a:ext>
            </a:extLst>
          </p:cNvPr>
          <p:cNvSpPr/>
          <p:nvPr/>
        </p:nvSpPr>
        <p:spPr>
          <a:xfrm>
            <a:off x="821923" y="921772"/>
            <a:ext cx="10100077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/>
              <a:t>Python </a:t>
            </a:r>
            <a:r>
              <a:rPr lang="zh-CN" altLang="en-US" sz="2800" dirty="0"/>
              <a:t>支持格式化字符串的输出 。尽管这样可能会用到非常复杂的表达式，但最基本的用法是将一个值插入到一个有字符串格式符 </a:t>
            </a:r>
            <a:r>
              <a:rPr lang="en-US" altLang="zh-CN" sz="2800" dirty="0"/>
              <a:t>%s </a:t>
            </a:r>
            <a:r>
              <a:rPr lang="zh-CN" altLang="en-US" sz="2800" dirty="0"/>
              <a:t>的字符串中。</a:t>
            </a:r>
          </a:p>
          <a:p>
            <a:r>
              <a:rPr lang="zh-CN" altLang="en-US" sz="2800" dirty="0"/>
              <a:t>实例</a:t>
            </a:r>
            <a:r>
              <a:rPr lang="en-US" altLang="zh-CN" sz="2800" dirty="0"/>
              <a:t>:</a:t>
            </a:r>
          </a:p>
          <a:p>
            <a:r>
              <a:rPr lang="en-US" altLang="zh-CN" sz="2800" dirty="0"/>
              <a:t>print ("</a:t>
            </a:r>
            <a:r>
              <a:rPr lang="zh-CN" altLang="en-US" sz="2800" dirty="0"/>
              <a:t>我叫 </a:t>
            </a:r>
            <a:r>
              <a:rPr lang="en-US" altLang="zh-CN" sz="2800" dirty="0"/>
              <a:t>%s </a:t>
            </a:r>
            <a:r>
              <a:rPr lang="zh-CN" altLang="en-US" sz="2800" dirty="0"/>
              <a:t>今年 </a:t>
            </a:r>
            <a:r>
              <a:rPr lang="en-US" altLang="zh-CN" sz="2800" dirty="0"/>
              <a:t>%d </a:t>
            </a:r>
            <a:r>
              <a:rPr lang="zh-CN" altLang="en-US" sz="2800" dirty="0"/>
              <a:t>岁</a:t>
            </a:r>
            <a:r>
              <a:rPr lang="en-US" altLang="zh-CN" sz="2800" dirty="0"/>
              <a:t>!" % ('</a:t>
            </a:r>
            <a:r>
              <a:rPr lang="zh-CN" altLang="en-US" sz="2800" dirty="0"/>
              <a:t>小明</a:t>
            </a:r>
            <a:r>
              <a:rPr lang="en-US" altLang="zh-CN" sz="2800" dirty="0"/>
              <a:t>', 10))</a:t>
            </a:r>
          </a:p>
          <a:p>
            <a:r>
              <a:rPr lang="zh-CN" altLang="en-US" sz="2800" dirty="0"/>
              <a:t>以上实例输出结果：</a:t>
            </a:r>
          </a:p>
          <a:p>
            <a:r>
              <a:rPr lang="zh-CN" altLang="en-US" sz="2800" dirty="0"/>
              <a:t>我叫 小明 今年 </a:t>
            </a:r>
            <a:r>
              <a:rPr lang="en-US" altLang="zh-CN" sz="2800" dirty="0"/>
              <a:t>10 </a:t>
            </a:r>
            <a:r>
              <a:rPr lang="zh-CN" altLang="en-US" sz="2800" dirty="0"/>
              <a:t>岁</a:t>
            </a:r>
            <a:r>
              <a:rPr lang="en-US" altLang="zh-CN" sz="2800" dirty="0"/>
              <a:t>!</a:t>
            </a:r>
            <a:endParaRPr lang="zh-CN" altLang="en-US" sz="280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95BCACB-ECFD-AC51-569D-1429EF32E1C7}"/>
              </a:ext>
            </a:extLst>
          </p:cNvPr>
          <p:cNvSpPr txBox="1"/>
          <p:nvPr/>
        </p:nvSpPr>
        <p:spPr>
          <a:xfrm>
            <a:off x="5871961" y="3672840"/>
            <a:ext cx="5639870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dirty="0"/>
              <a:t>%s    字符串 (采用str()的显示)</a:t>
            </a:r>
            <a:endParaRPr lang="en-US" altLang="zh-CN" sz="2800" dirty="0"/>
          </a:p>
          <a:p>
            <a:r>
              <a:rPr lang="zh-CN" altLang="en-US" sz="2800" dirty="0"/>
              <a:t>%c    单个字符</a:t>
            </a:r>
            <a:endParaRPr lang="en-US" altLang="zh-CN" sz="2800" dirty="0"/>
          </a:p>
          <a:p>
            <a:r>
              <a:rPr lang="zh-CN" altLang="en-US" sz="2800" dirty="0"/>
              <a:t>%b    二进制整数</a:t>
            </a:r>
            <a:endParaRPr lang="en-US" altLang="zh-CN" sz="2800" dirty="0"/>
          </a:p>
          <a:p>
            <a:r>
              <a:rPr lang="zh-CN" altLang="en-US" sz="2800" dirty="0"/>
              <a:t>%d    十进制整数</a:t>
            </a:r>
            <a:endParaRPr lang="en-US" altLang="zh-CN" sz="2800" dirty="0"/>
          </a:p>
          <a:p>
            <a:r>
              <a:rPr lang="zh-CN" altLang="en-US" sz="2800" dirty="0"/>
              <a:t>%o    八进制整数</a:t>
            </a:r>
            <a:endParaRPr lang="en-US" altLang="zh-CN" sz="2800" dirty="0"/>
          </a:p>
          <a:p>
            <a:r>
              <a:rPr lang="zh-CN" altLang="en-US" sz="2800" dirty="0"/>
              <a:t>%f    浮点数</a:t>
            </a:r>
          </a:p>
        </p:txBody>
      </p:sp>
    </p:spTree>
    <p:extLst>
      <p:ext uri="{BB962C8B-B14F-4D97-AF65-F5344CB8AC3E}">
        <p14:creationId xmlns:p14="http://schemas.microsoft.com/office/powerpoint/2010/main" val="22169871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E98A860-876B-6C6B-6A1C-DE8A6A88503A}"/>
              </a:ext>
            </a:extLst>
          </p:cNvPr>
          <p:cNvSpPr txBox="1"/>
          <p:nvPr/>
        </p:nvSpPr>
        <p:spPr>
          <a:xfrm>
            <a:off x="847929" y="272521"/>
            <a:ext cx="2026118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3600" dirty="0">
                <a:latin typeface="华文行楷" panose="02010800040101010101" pitchFamily="2" charset="-122"/>
                <a:ea typeface="华文行楷" panose="02010800040101010101" pitchFamily="2" charset="-122"/>
              </a:rPr>
              <a:t>复习回顾</a:t>
            </a:r>
            <a:endParaRPr lang="en-US" altLang="zh-CN" sz="3600" dirty="0"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F238E7CD-9125-AE21-E6A9-DF4E93BE2EE5}"/>
              </a:ext>
            </a:extLst>
          </p:cNvPr>
          <p:cNvGrpSpPr/>
          <p:nvPr/>
        </p:nvGrpSpPr>
        <p:grpSpPr>
          <a:xfrm>
            <a:off x="233015" y="365392"/>
            <a:ext cx="440753" cy="336228"/>
            <a:chOff x="233015" y="365392"/>
            <a:chExt cx="440753" cy="336228"/>
          </a:xfrm>
        </p:grpSpPr>
        <p:sp>
          <p:nvSpPr>
            <p:cNvPr id="4" name="矩形: 圆角 3">
              <a:extLst>
                <a:ext uri="{FF2B5EF4-FFF2-40B4-BE49-F238E27FC236}">
                  <a16:creationId xmlns:a16="http://schemas.microsoft.com/office/drawing/2014/main" id="{C4E2A876-22FF-7AA4-9C37-33CD4BAF62F9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 rot="2700000">
              <a:off x="233015" y="365392"/>
              <a:ext cx="336228" cy="336228"/>
            </a:xfrm>
            <a:prstGeom prst="roundRect">
              <a:avLst/>
            </a:prstGeom>
            <a:noFill/>
            <a:ln w="38100">
              <a:solidFill>
                <a:srgbClr val="334A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宋体 CN" panose="02020400000000000000" pitchFamily="18" charset="-122"/>
                <a:ea typeface="思源宋体 CN" panose="02020400000000000000" pitchFamily="18" charset="-122"/>
                <a:cs typeface="+mn-cs"/>
              </a:endParaRPr>
            </a:p>
          </p:txBody>
        </p:sp>
        <p:sp>
          <p:nvSpPr>
            <p:cNvPr id="5" name="矩形: 圆角 4">
              <a:extLst>
                <a:ext uri="{FF2B5EF4-FFF2-40B4-BE49-F238E27FC236}">
                  <a16:creationId xmlns:a16="http://schemas.microsoft.com/office/drawing/2014/main" id="{1A5705B3-7589-CE15-8114-7049F211F89D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 rot="2700000">
              <a:off x="337540" y="365392"/>
              <a:ext cx="336228" cy="336228"/>
            </a:xfrm>
            <a:prstGeom prst="roundRect">
              <a:avLst/>
            </a:prstGeom>
            <a:solidFill>
              <a:srgbClr val="FCA2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宋体 CN" panose="02020400000000000000" pitchFamily="18" charset="-122"/>
                <a:ea typeface="思源宋体 CN" panose="02020400000000000000" pitchFamily="18" charset="-122"/>
                <a:cs typeface="+mn-cs"/>
              </a:endParaRPr>
            </a:p>
          </p:txBody>
        </p:sp>
      </p:grpSp>
      <p:sp>
        <p:nvSpPr>
          <p:cNvPr id="8" name="TextBox 23">
            <a:extLst>
              <a:ext uri="{FF2B5EF4-FFF2-40B4-BE49-F238E27FC236}">
                <a16:creationId xmlns:a16="http://schemas.microsoft.com/office/drawing/2014/main" id="{8964CDFB-26B5-0045-DF5D-FB891B98E769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2887745" y="1262773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rgbClr val="FF0000"/>
                </a:solidFill>
              </a:rPr>
              <a:t>波特率</a:t>
            </a:r>
          </a:p>
        </p:txBody>
      </p:sp>
      <p:sp>
        <p:nvSpPr>
          <p:cNvPr id="9" name="TextBox 27">
            <a:extLst>
              <a:ext uri="{FF2B5EF4-FFF2-40B4-BE49-F238E27FC236}">
                <a16:creationId xmlns:a16="http://schemas.microsoft.com/office/drawing/2014/main" id="{BB1BF783-C4DD-632B-946B-9F01127ADFD5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2867768" y="2477810"/>
            <a:ext cx="9476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rgbClr val="FF0000"/>
                </a:solidFill>
              </a:rPr>
              <a:t>串口号</a:t>
            </a:r>
          </a:p>
        </p:txBody>
      </p:sp>
      <p:sp>
        <p:nvSpPr>
          <p:cNvPr id="12" name="TextBox 31">
            <a:extLst>
              <a:ext uri="{FF2B5EF4-FFF2-40B4-BE49-F238E27FC236}">
                <a16:creationId xmlns:a16="http://schemas.microsoft.com/office/drawing/2014/main" id="{5EA70C29-D996-FB12-4A90-451E672C8747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2867768" y="3379743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rgbClr val="FF0000"/>
                </a:solidFill>
              </a:rPr>
              <a:t>打开串口</a:t>
            </a:r>
            <a:endParaRPr lang="en-US" altLang="zh-CN" sz="2000" dirty="0">
              <a:solidFill>
                <a:srgbClr val="FF0000"/>
              </a:solidFill>
            </a:endParaRPr>
          </a:p>
        </p:txBody>
      </p:sp>
      <p:sp>
        <p:nvSpPr>
          <p:cNvPr id="30" name="左大括号 29">
            <a:extLst>
              <a:ext uri="{FF2B5EF4-FFF2-40B4-BE49-F238E27FC236}">
                <a16:creationId xmlns:a16="http://schemas.microsoft.com/office/drawing/2014/main" id="{95E092C0-0C1C-80A4-16DA-D46F280EE409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2183003" y="1423809"/>
            <a:ext cx="778213" cy="484436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TextBox 61">
            <a:extLst>
              <a:ext uri="{FF2B5EF4-FFF2-40B4-BE49-F238E27FC236}">
                <a16:creationId xmlns:a16="http://schemas.microsoft.com/office/drawing/2014/main" id="{5872AD87-5CAC-D697-D66A-B816F4EAD592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-219062" y="3494322"/>
            <a:ext cx="26287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 serial</a:t>
            </a:r>
            <a:r>
              <a:rPr lang="zh-CN" altLang="en-US" sz="2400" dirty="0"/>
              <a:t>模块</a:t>
            </a:r>
            <a:endParaRPr lang="en-US" altLang="zh-CN" sz="2400" dirty="0"/>
          </a:p>
          <a:p>
            <a:r>
              <a:rPr lang="zh-CN" altLang="en-US" sz="2400" dirty="0"/>
              <a:t>（主机端串口通信）</a:t>
            </a:r>
          </a:p>
        </p:txBody>
      </p:sp>
      <p:sp>
        <p:nvSpPr>
          <p:cNvPr id="38" name="TextBox 27">
            <a:extLst>
              <a:ext uri="{FF2B5EF4-FFF2-40B4-BE49-F238E27FC236}">
                <a16:creationId xmlns:a16="http://schemas.microsoft.com/office/drawing/2014/main" id="{634D50A8-38C6-29C9-AEAD-2B90349406E4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4086443" y="1223754"/>
            <a:ext cx="17764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 </a:t>
            </a:r>
            <a:r>
              <a:rPr lang="en-US" altLang="zh-CN" sz="2000" dirty="0" err="1"/>
              <a:t>ser.baudrate</a:t>
            </a:r>
            <a:r>
              <a:rPr lang="en-US" altLang="zh-CN" sz="2000" dirty="0"/>
              <a:t>()</a:t>
            </a:r>
            <a:endParaRPr lang="zh-CN" altLang="en-US" sz="2000" dirty="0"/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3B8A0516-537E-EAB3-3D5D-2BE8CAC660C7}"/>
              </a:ext>
            </a:extLst>
          </p:cNvPr>
          <p:cNvSpPr txBox="1"/>
          <p:nvPr/>
        </p:nvSpPr>
        <p:spPr>
          <a:xfrm>
            <a:off x="4139342" y="3309656"/>
            <a:ext cx="20523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 err="1">
                <a:solidFill>
                  <a:srgbClr val="101214"/>
                </a:solidFill>
                <a:latin typeface="PingFang SC"/>
              </a:rPr>
              <a:t>ser.open</a:t>
            </a:r>
            <a:r>
              <a:rPr lang="en-US" altLang="zh-CN" dirty="0">
                <a:solidFill>
                  <a:srgbClr val="101214"/>
                </a:solidFill>
                <a:latin typeface="PingFang SC"/>
              </a:rPr>
              <a:t>()</a:t>
            </a:r>
            <a:endParaRPr lang="zh-CN" altLang="en-US" dirty="0"/>
          </a:p>
        </p:txBody>
      </p:sp>
      <p:sp>
        <p:nvSpPr>
          <p:cNvPr id="6" name="TextBox 27">
            <a:extLst>
              <a:ext uri="{FF2B5EF4-FFF2-40B4-BE49-F238E27FC236}">
                <a16:creationId xmlns:a16="http://schemas.microsoft.com/office/drawing/2014/main" id="{FD56B01D-6086-FEE1-7170-68263C6CF140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4139342" y="2477810"/>
            <a:ext cx="10967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 </a:t>
            </a:r>
            <a:r>
              <a:rPr lang="en-US" altLang="zh-CN" sz="2000" dirty="0" err="1"/>
              <a:t>ser.port</a:t>
            </a:r>
            <a:endParaRPr lang="zh-CN" altLang="en-US" sz="2000" dirty="0"/>
          </a:p>
        </p:txBody>
      </p:sp>
      <p:sp>
        <p:nvSpPr>
          <p:cNvPr id="7" name="TextBox 31">
            <a:extLst>
              <a:ext uri="{FF2B5EF4-FFF2-40B4-BE49-F238E27FC236}">
                <a16:creationId xmlns:a16="http://schemas.microsoft.com/office/drawing/2014/main" id="{0A8C3721-F6A2-E65D-AF8D-D492F3382B7A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2867768" y="4023021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rgbClr val="FF0000"/>
                </a:solidFill>
              </a:rPr>
              <a:t>关闭串口</a:t>
            </a:r>
            <a:endParaRPr lang="en-US" altLang="zh-CN" sz="2000" dirty="0">
              <a:solidFill>
                <a:srgbClr val="FF0000"/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137A951-CCF4-D5FE-04C6-C1BFEF0E7E35}"/>
              </a:ext>
            </a:extLst>
          </p:cNvPr>
          <p:cNvSpPr txBox="1"/>
          <p:nvPr/>
        </p:nvSpPr>
        <p:spPr>
          <a:xfrm>
            <a:off x="4139342" y="3952934"/>
            <a:ext cx="20523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 err="1">
                <a:solidFill>
                  <a:srgbClr val="101214"/>
                </a:solidFill>
                <a:latin typeface="PingFang SC"/>
              </a:rPr>
              <a:t>ser.close</a:t>
            </a:r>
            <a:r>
              <a:rPr lang="en-US" altLang="zh-CN" dirty="0">
                <a:solidFill>
                  <a:srgbClr val="101214"/>
                </a:solidFill>
                <a:latin typeface="PingFang SC"/>
              </a:rPr>
              <a:t>()</a:t>
            </a:r>
            <a:endParaRPr lang="zh-CN" altLang="en-US" dirty="0"/>
          </a:p>
        </p:txBody>
      </p:sp>
      <p:sp>
        <p:nvSpPr>
          <p:cNvPr id="11" name="TextBox 31">
            <a:extLst>
              <a:ext uri="{FF2B5EF4-FFF2-40B4-BE49-F238E27FC236}">
                <a16:creationId xmlns:a16="http://schemas.microsoft.com/office/drawing/2014/main" id="{94467210-C4FD-C7D0-6862-D7A552DBB65C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2867768" y="5195117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rgbClr val="FF0000"/>
                </a:solidFill>
              </a:rPr>
              <a:t>写入数据</a:t>
            </a:r>
            <a:endParaRPr lang="en-US" altLang="zh-CN" sz="2000" dirty="0">
              <a:solidFill>
                <a:srgbClr val="FF0000"/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272C0D73-964D-C0E6-738D-DD1143AA1AE9}"/>
              </a:ext>
            </a:extLst>
          </p:cNvPr>
          <p:cNvSpPr txBox="1"/>
          <p:nvPr/>
        </p:nvSpPr>
        <p:spPr>
          <a:xfrm>
            <a:off x="4209956" y="5195117"/>
            <a:ext cx="20523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101214"/>
                </a:solidFill>
                <a:latin typeface="PingFang SC"/>
              </a:rPr>
              <a:t>ser. write</a:t>
            </a:r>
            <a:r>
              <a:rPr lang="zh-CN" altLang="en-US" dirty="0">
                <a:solidFill>
                  <a:srgbClr val="101214"/>
                </a:solidFill>
                <a:latin typeface="PingFang SC"/>
              </a:rPr>
              <a:t>（）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824038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-文本框 90">
            <a:extLst>
              <a:ext uri="{FF2B5EF4-FFF2-40B4-BE49-F238E27FC236}">
                <a16:creationId xmlns:a16="http://schemas.microsoft.com/office/drawing/2014/main" id="{5AA7CEF6-BFCB-39F1-029B-B4A68757310E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1099593" y="2877739"/>
            <a:ext cx="44623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5400" b="1" dirty="0">
                <a:solidFill>
                  <a:srgbClr val="FCA22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思源黑体" panose="020B0500000000000000" pitchFamily="34" charset="-122"/>
              </a:rPr>
              <a:t>2.4</a:t>
            </a:r>
            <a:r>
              <a:rPr lang="zh-CN" altLang="en-US" sz="5400" b="1" dirty="0">
                <a:solidFill>
                  <a:srgbClr val="3C518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思源黑体" panose="020B0500000000000000" pitchFamily="34" charset="-122"/>
              </a:rPr>
              <a:t> </a:t>
            </a:r>
            <a:r>
              <a:rPr lang="en-US" altLang="zh-CN" sz="5400" b="1" dirty="0" err="1">
                <a:solidFill>
                  <a:srgbClr val="5371A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思源黑体" panose="020B0500000000000000" pitchFamily="34" charset="-122"/>
              </a:rPr>
              <a:t>microbit</a:t>
            </a:r>
            <a:endParaRPr lang="en-US" altLang="zh-CN" sz="5400" b="1" dirty="0">
              <a:solidFill>
                <a:srgbClr val="5371A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思源黑体" panose="020B0500000000000000" pitchFamily="34" charset="-122"/>
            </a:endParaRPr>
          </a:p>
        </p:txBody>
      </p:sp>
      <p:sp>
        <p:nvSpPr>
          <p:cNvPr id="5" name="PA-文本框 90">
            <a:extLst>
              <a:ext uri="{FF2B5EF4-FFF2-40B4-BE49-F238E27FC236}">
                <a16:creationId xmlns:a16="http://schemas.microsoft.com/office/drawing/2014/main" id="{EF502C72-A024-E748-60CD-6AD6158C4854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099593" y="2126165"/>
            <a:ext cx="57021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000" b="1">
                <a:solidFill>
                  <a:srgbClr val="FCA22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思源黑体" panose="020B0500000000000000" pitchFamily="34" charset="-122"/>
              </a:rPr>
              <a:t>必修二 </a:t>
            </a:r>
            <a:r>
              <a:rPr lang="en-US" altLang="zh-CN" sz="2000" b="1">
                <a:solidFill>
                  <a:srgbClr val="FCA22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思源黑体" panose="020B0500000000000000" pitchFamily="34" charset="-122"/>
              </a:rPr>
              <a:t>《</a:t>
            </a:r>
            <a:r>
              <a:rPr lang="zh-CN" altLang="en-US" sz="2000" b="1">
                <a:solidFill>
                  <a:srgbClr val="FCA22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思源黑体" panose="020B0500000000000000" pitchFamily="34" charset="-122"/>
              </a:rPr>
              <a:t>信息系统与社会</a:t>
            </a:r>
            <a:r>
              <a:rPr lang="en-US" altLang="zh-CN" sz="2000" b="1">
                <a:solidFill>
                  <a:srgbClr val="FCA22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思源黑体" panose="020B0500000000000000" pitchFamily="34" charset="-122"/>
              </a:rPr>
              <a:t>》</a:t>
            </a:r>
            <a:endParaRPr lang="zh-CN" altLang="en-US" sz="2000" b="1">
              <a:solidFill>
                <a:srgbClr val="FCA228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思源黑体" panose="020B0500000000000000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4BAEDD7-7E0A-E8A6-855E-DE1F66174CD1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40000"/>
                    </a14:imgEffect>
                    <a14:imgEffect>
                      <a14:colorTemperature colorTemp="5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325" t="49169"/>
          <a:stretch>
            <a:fillRect/>
          </a:stretch>
        </p:blipFill>
        <p:spPr>
          <a:xfrm>
            <a:off x="7203440" y="1090387"/>
            <a:ext cx="4553788" cy="396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5276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589B1E8E-C16C-A6F8-7398-95314DE5D9E9}"/>
              </a:ext>
            </a:extLst>
          </p:cNvPr>
          <p:cNvSpPr txBox="1"/>
          <p:nvPr/>
        </p:nvSpPr>
        <p:spPr>
          <a:xfrm>
            <a:off x="847929" y="272521"/>
            <a:ext cx="2230551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3600" dirty="0" err="1">
                <a:latin typeface="华文行楷" panose="02010800040101010101" pitchFamily="2" charset="-122"/>
                <a:ea typeface="华文行楷" panose="02010800040101010101" pitchFamily="2" charset="-122"/>
              </a:rPr>
              <a:t>Micro:bit</a:t>
            </a:r>
            <a:r>
              <a:rPr lang="zh-CN" altLang="en-US" sz="3600" dirty="0">
                <a:latin typeface="华文行楷" panose="02010800040101010101" pitchFamily="2" charset="-122"/>
                <a:ea typeface="华文行楷" panose="02010800040101010101" pitchFamily="2" charset="-122"/>
              </a:rPr>
              <a:t>板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B8A07B48-61E7-E57A-E349-E954209A8B63}"/>
              </a:ext>
            </a:extLst>
          </p:cNvPr>
          <p:cNvGrpSpPr/>
          <p:nvPr/>
        </p:nvGrpSpPr>
        <p:grpSpPr>
          <a:xfrm>
            <a:off x="233015" y="365392"/>
            <a:ext cx="440753" cy="336228"/>
            <a:chOff x="233015" y="365392"/>
            <a:chExt cx="440753" cy="336228"/>
          </a:xfrm>
        </p:grpSpPr>
        <p:sp>
          <p:nvSpPr>
            <p:cNvPr id="7" name="矩形: 圆角 6">
              <a:extLst>
                <a:ext uri="{FF2B5EF4-FFF2-40B4-BE49-F238E27FC236}">
                  <a16:creationId xmlns:a16="http://schemas.microsoft.com/office/drawing/2014/main" id="{FBEE4254-3974-9DEF-0FBD-A34BB8440CEB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 rot="2700000">
              <a:off x="233015" y="365392"/>
              <a:ext cx="336228" cy="336228"/>
            </a:xfrm>
            <a:prstGeom prst="roundRect">
              <a:avLst/>
            </a:prstGeom>
            <a:noFill/>
            <a:ln w="38100">
              <a:solidFill>
                <a:srgbClr val="334A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宋体 CN" panose="02020400000000000000" pitchFamily="18" charset="-122"/>
                <a:ea typeface="思源宋体 CN" panose="02020400000000000000" pitchFamily="18" charset="-122"/>
                <a:cs typeface="+mn-cs"/>
              </a:endParaRPr>
            </a:p>
          </p:txBody>
        </p:sp>
        <p:sp>
          <p:nvSpPr>
            <p:cNvPr id="8" name="矩形: 圆角 7">
              <a:extLst>
                <a:ext uri="{FF2B5EF4-FFF2-40B4-BE49-F238E27FC236}">
                  <a16:creationId xmlns:a16="http://schemas.microsoft.com/office/drawing/2014/main" id="{AEFE952F-8FBB-6CA2-2273-F3FA2A9608C5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 rot="2700000">
              <a:off x="337540" y="365392"/>
              <a:ext cx="336228" cy="336228"/>
            </a:xfrm>
            <a:prstGeom prst="roundRect">
              <a:avLst/>
            </a:prstGeom>
            <a:solidFill>
              <a:srgbClr val="FCA2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宋体 CN" panose="02020400000000000000" pitchFamily="18" charset="-122"/>
                <a:ea typeface="思源宋体 CN" panose="02020400000000000000" pitchFamily="18" charset="-122"/>
                <a:cs typeface="+mn-cs"/>
              </a:endParaRPr>
            </a:p>
          </p:txBody>
        </p:sp>
      </p:grpSp>
      <p:pic>
        <p:nvPicPr>
          <p:cNvPr id="23" name="Picture 2">
            <a:extLst>
              <a:ext uri="{FF2B5EF4-FFF2-40B4-BE49-F238E27FC236}">
                <a16:creationId xmlns:a16="http://schemas.microsoft.com/office/drawing/2014/main" id="{2C5972ED-D21E-275A-D7CB-BFF702F408F5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9822" y="1365820"/>
            <a:ext cx="6322178" cy="41263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2">
            <a:extLst>
              <a:ext uri="{FF2B5EF4-FFF2-40B4-BE49-F238E27FC236}">
                <a16:creationId xmlns:a16="http://schemas.microsoft.com/office/drawing/2014/main" id="{15E36AF2-03A0-3ACD-A87F-24038A465122}"/>
              </a:ext>
            </a:extLst>
          </p:cNvPr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65820"/>
            <a:ext cx="5914985" cy="41263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367815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6a9f055f718a36a9c1824d967e0668508de5a1a1-383x313">
            <a:extLst>
              <a:ext uri="{FF2B5EF4-FFF2-40B4-BE49-F238E27FC236}">
                <a16:creationId xmlns:a16="http://schemas.microsoft.com/office/drawing/2014/main" id="{6F48FAE6-1201-2FCA-48FC-54934ED389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7360" y="448310"/>
            <a:ext cx="2537460" cy="2073910"/>
          </a:xfrm>
          <a:prstGeom prst="rect">
            <a:avLst/>
          </a:prstGeom>
        </p:spPr>
      </p:pic>
      <p:sp>
        <p:nvSpPr>
          <p:cNvPr id="3" name="副标题 6">
            <a:extLst>
              <a:ext uri="{FF2B5EF4-FFF2-40B4-BE49-F238E27FC236}">
                <a16:creationId xmlns:a16="http://schemas.microsoft.com/office/drawing/2014/main" id="{72CC44D4-49E7-08A5-9428-366643D803E9}"/>
              </a:ext>
            </a:extLst>
          </p:cNvPr>
          <p:cNvSpPr>
            <a:spLocks noGrp="1"/>
          </p:cNvSpPr>
          <p:nvPr/>
        </p:nvSpPr>
        <p:spPr>
          <a:xfrm>
            <a:off x="4274820" y="448310"/>
            <a:ext cx="6640830" cy="6927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10101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micro:bit</a:t>
            </a:r>
            <a:r>
              <a:rPr lang="zh-CN" altLang="en-US" sz="2000">
                <a:solidFill>
                  <a:srgbClr val="10101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正面有</a:t>
            </a:r>
            <a:r>
              <a:rPr lang="en-US" altLang="zh-CN" sz="20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5*5</a:t>
            </a:r>
            <a:r>
              <a:rPr sz="2000">
                <a:solidFill>
                  <a:srgbClr val="10101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的LED显示屏</a:t>
            </a:r>
            <a:r>
              <a:rPr lang="zh-CN" sz="2000">
                <a:solidFill>
                  <a:srgbClr val="10101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；</a:t>
            </a:r>
            <a:endParaRPr sz="2000">
              <a:solidFill>
                <a:srgbClr val="10101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457200" indent="-457200" algn="l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sz="2000">
                <a:solidFill>
                  <a:srgbClr val="10101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可以用来显示</a:t>
            </a:r>
            <a:r>
              <a:rPr lang="zh-CN" altLang="en-US" sz="20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 Bold" panose="020B0702040204020203" charset="-122"/>
                <a:sym typeface="+mn-ea"/>
              </a:rPr>
              <a:t>图案</a:t>
            </a:r>
            <a:r>
              <a:rPr sz="2000">
                <a:solidFill>
                  <a:srgbClr val="10101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和</a:t>
            </a:r>
            <a:r>
              <a:rPr lang="zh-CN" altLang="en-US" sz="20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 Bold" panose="020B0702040204020203" charset="-122"/>
              </a:rPr>
              <a:t>文字；</a:t>
            </a:r>
            <a:endParaRPr lang="zh-CN" sz="2000">
              <a:solidFill>
                <a:srgbClr val="10101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457200" indent="-457200" algn="l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sz="2000">
                <a:solidFill>
                  <a:srgbClr val="10101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每个像素点的亮度范围：</a:t>
            </a:r>
            <a:r>
              <a:rPr lang="en-US" altLang="zh-CN" sz="2000">
                <a:solidFill>
                  <a:srgbClr val="10101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0~9</a:t>
            </a:r>
            <a:r>
              <a:rPr lang="zh-CN" altLang="en-US" sz="2000">
                <a:solidFill>
                  <a:srgbClr val="10101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；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9AAC4A9-B8EC-B761-4069-BEE8370D1B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5115" y="3255010"/>
            <a:ext cx="4662170" cy="243205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19AF85C-EE09-0104-C320-68B8FF4C9D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8505" y="2947035"/>
            <a:ext cx="3571875" cy="274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5749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内容占位符 4">
            <a:extLst>
              <a:ext uri="{FF2B5EF4-FFF2-40B4-BE49-F238E27FC236}">
                <a16:creationId xmlns:a16="http://schemas.microsoft.com/office/drawing/2014/main" id="{F649F2D0-7350-C8D6-7609-0366516F1F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07" r="39567"/>
          <a:stretch/>
        </p:blipFill>
        <p:spPr>
          <a:xfrm>
            <a:off x="1181508" y="1028702"/>
            <a:ext cx="10194022" cy="4423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5178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57025B14-324E-337A-9001-1FCABB6D62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7021" y="1781810"/>
            <a:ext cx="3314700" cy="149542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E1DC5A9-BA67-628C-6354-8484F44FF506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1557021" y="3495040"/>
            <a:ext cx="3543935" cy="259016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98A746A-5DD6-ED0B-FB31-3CE96566D852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7091046" y="3661939"/>
            <a:ext cx="3098800" cy="253238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11DE5D8-5514-D67A-5E36-FA7DDD00EFC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38316" y="1970934"/>
            <a:ext cx="3442970" cy="156845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1E865C8F-16BD-F8AC-27D9-6DCB1FD48BE7}"/>
              </a:ext>
            </a:extLst>
          </p:cNvPr>
          <p:cNvSpPr txBox="1"/>
          <p:nvPr/>
        </p:nvSpPr>
        <p:spPr>
          <a:xfrm>
            <a:off x="847929" y="272521"/>
            <a:ext cx="10709706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3600" dirty="0">
                <a:latin typeface="华文行楷" panose="02010800040101010101" pitchFamily="2" charset="-122"/>
                <a:ea typeface="华文行楷" panose="02010800040101010101" pitchFamily="2" charset="-122"/>
              </a:rPr>
              <a:t>活动 </a:t>
            </a:r>
            <a:r>
              <a:rPr lang="en-US" altLang="zh-CN" sz="3600" dirty="0">
                <a:latin typeface="华文行楷" panose="02010800040101010101" pitchFamily="2" charset="-122"/>
                <a:ea typeface="华文行楷" panose="02010800040101010101" pitchFamily="2" charset="-122"/>
              </a:rPr>
              <a:t>1</a:t>
            </a:r>
            <a:r>
              <a:rPr lang="zh-CN" altLang="en-US" sz="3600" dirty="0">
                <a:latin typeface="华文行楷" panose="02010800040101010101" pitchFamily="2" charset="-122"/>
                <a:ea typeface="华文行楷" panose="02010800040101010101" pitchFamily="2" charset="-122"/>
              </a:rPr>
              <a:t>：编写程序在开源硬件中显示内容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B6392F8B-6CBF-BCBA-7D41-5E562C94261C}"/>
              </a:ext>
            </a:extLst>
          </p:cNvPr>
          <p:cNvGrpSpPr/>
          <p:nvPr/>
        </p:nvGrpSpPr>
        <p:grpSpPr>
          <a:xfrm>
            <a:off x="233015" y="365392"/>
            <a:ext cx="440753" cy="336228"/>
            <a:chOff x="233015" y="365392"/>
            <a:chExt cx="440753" cy="336228"/>
          </a:xfrm>
        </p:grpSpPr>
        <p:sp>
          <p:nvSpPr>
            <p:cNvPr id="11" name="矩形: 圆角 10">
              <a:extLst>
                <a:ext uri="{FF2B5EF4-FFF2-40B4-BE49-F238E27FC236}">
                  <a16:creationId xmlns:a16="http://schemas.microsoft.com/office/drawing/2014/main" id="{FFF557D3-733E-DC7F-D342-01A399F75CBD}"/>
                </a:ext>
              </a:extLst>
            </p:cNvPr>
            <p:cNvSpPr/>
            <p:nvPr>
              <p:custDataLst>
                <p:tags r:id="rId1"/>
              </p:custDataLst>
            </p:nvPr>
          </p:nvSpPr>
          <p:spPr>
            <a:xfrm rot="2700000">
              <a:off x="233015" y="365392"/>
              <a:ext cx="336228" cy="336228"/>
            </a:xfrm>
            <a:prstGeom prst="roundRect">
              <a:avLst/>
            </a:prstGeom>
            <a:noFill/>
            <a:ln w="38100">
              <a:solidFill>
                <a:srgbClr val="334A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宋体 CN" panose="02020400000000000000" pitchFamily="18" charset="-122"/>
                <a:ea typeface="思源宋体 CN" panose="02020400000000000000" pitchFamily="18" charset="-122"/>
                <a:cs typeface="+mn-cs"/>
              </a:endParaRPr>
            </a:p>
          </p:txBody>
        </p:sp>
        <p:sp>
          <p:nvSpPr>
            <p:cNvPr id="12" name="矩形: 圆角 11">
              <a:extLst>
                <a:ext uri="{FF2B5EF4-FFF2-40B4-BE49-F238E27FC236}">
                  <a16:creationId xmlns:a16="http://schemas.microsoft.com/office/drawing/2014/main" id="{EB6801E7-9D74-9BD5-A762-4E475DF17DBB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 rot="2700000">
              <a:off x="337540" y="365392"/>
              <a:ext cx="336228" cy="336228"/>
            </a:xfrm>
            <a:prstGeom prst="roundRect">
              <a:avLst/>
            </a:prstGeom>
            <a:solidFill>
              <a:srgbClr val="FCA2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宋体 CN" panose="02020400000000000000" pitchFamily="18" charset="-122"/>
                <a:ea typeface="思源宋体 CN" panose="02020400000000000000" pitchFamily="18" charset="-122"/>
                <a:cs typeface="+mn-cs"/>
              </a:endParaRPr>
            </a:p>
          </p:txBody>
        </p:sp>
      </p:grpSp>
      <p:sp>
        <p:nvSpPr>
          <p:cNvPr id="13" name="文本框 12">
            <a:extLst>
              <a:ext uri="{FF2B5EF4-FFF2-40B4-BE49-F238E27FC236}">
                <a16:creationId xmlns:a16="http://schemas.microsoft.com/office/drawing/2014/main" id="{428FFCF9-4BC3-D439-6058-8266CF9B0639}"/>
              </a:ext>
            </a:extLst>
          </p:cNvPr>
          <p:cNvSpPr txBox="1"/>
          <p:nvPr/>
        </p:nvSpPr>
        <p:spPr>
          <a:xfrm>
            <a:off x="1863286" y="955668"/>
            <a:ext cx="3237670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3600" dirty="0">
                <a:latin typeface="华文行楷" panose="02010800040101010101" pitchFamily="2" charset="-122"/>
                <a:ea typeface="华文行楷" panose="02010800040101010101" pitchFamily="2" charset="-122"/>
              </a:rPr>
              <a:t>(1)</a:t>
            </a:r>
            <a:r>
              <a:rPr lang="zh-CN" altLang="en-US" sz="3600" dirty="0">
                <a:latin typeface="华文行楷" panose="02010800040101010101" pitchFamily="2" charset="-122"/>
                <a:ea typeface="华文行楷" panose="02010800040101010101" pitchFamily="2" charset="-122"/>
              </a:rPr>
              <a:t>显示心形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7F5399D0-D667-2FDC-BE61-30A8F4E80616}"/>
              </a:ext>
            </a:extLst>
          </p:cNvPr>
          <p:cNvSpPr txBox="1"/>
          <p:nvPr/>
        </p:nvSpPr>
        <p:spPr>
          <a:xfrm>
            <a:off x="7021611" y="1121727"/>
            <a:ext cx="3237670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3600" dirty="0">
                <a:latin typeface="华文行楷" panose="02010800040101010101" pitchFamily="2" charset="-122"/>
                <a:ea typeface="华文行楷" panose="02010800040101010101" pitchFamily="2" charset="-122"/>
              </a:rPr>
              <a:t>(2)</a:t>
            </a:r>
            <a:r>
              <a:rPr lang="zh-CN" altLang="en-US" sz="3600" dirty="0">
                <a:latin typeface="华文行楷" panose="02010800040101010101" pitchFamily="2" charset="-122"/>
                <a:ea typeface="华文行楷" panose="02010800040101010101" pitchFamily="2" charset="-122"/>
              </a:rPr>
              <a:t>跳动的心</a:t>
            </a:r>
          </a:p>
        </p:txBody>
      </p:sp>
    </p:spTree>
    <p:extLst>
      <p:ext uri="{BB962C8B-B14F-4D97-AF65-F5344CB8AC3E}">
        <p14:creationId xmlns:p14="http://schemas.microsoft.com/office/powerpoint/2010/main" val="220873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A6ABA4-706F-5AAD-0B93-317910064ADD}"/>
              </a:ext>
            </a:extLst>
          </p:cNvPr>
          <p:cNvSpPr>
            <a:spLocks noGrp="1"/>
          </p:cNvSpPr>
          <p:nvPr/>
        </p:nvSpPr>
        <p:spPr>
          <a:xfrm>
            <a:off x="222250" y="163195"/>
            <a:ext cx="7643495" cy="47942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 fontScale="950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dk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b="1" kern="0" dirty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活动 1：编写程序在开源硬件中显示内容</a:t>
            </a:r>
            <a:endParaRPr lang="zh-CN" altLang="en-US"/>
          </a:p>
        </p:txBody>
      </p:sp>
      <p:sp>
        <p:nvSpPr>
          <p:cNvPr id="3" name="内容占位符 5">
            <a:extLst>
              <a:ext uri="{FF2B5EF4-FFF2-40B4-BE49-F238E27FC236}">
                <a16:creationId xmlns:a16="http://schemas.microsoft.com/office/drawing/2014/main" id="{4B81617E-EF09-256A-7441-8BFFD63E5343}"/>
              </a:ext>
            </a:extLst>
          </p:cNvPr>
          <p:cNvSpPr txBox="1">
            <a:spLocks/>
          </p:cNvSpPr>
          <p:nvPr/>
        </p:nvSpPr>
        <p:spPr>
          <a:xfrm>
            <a:off x="293370" y="730250"/>
            <a:ext cx="7573010" cy="61531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（</a:t>
            </a:r>
            <a:r>
              <a:rPr lang="en-US" altLang="zh-CN"/>
              <a:t>3</a:t>
            </a:r>
            <a:r>
              <a:rPr lang="zh-CN" altLang="en-US"/>
              <a:t>）读取温度，如果温度值少于</a:t>
            </a:r>
            <a:r>
              <a:rPr lang="en-US" altLang="zh-CN"/>
              <a:t>20</a:t>
            </a:r>
            <a:r>
              <a:rPr lang="zh-CN" altLang="en-US"/>
              <a:t>度显示伤心，否则显示高兴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92B54AF-9B9A-BD71-E5E7-25CC12D039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805" y="4402455"/>
            <a:ext cx="10817246" cy="229235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AD116C3-C976-3259-C88B-DFC7D7F412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105" y="1622425"/>
            <a:ext cx="4429125" cy="239077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3414DDE-F2A7-6C08-3CEB-5B2631EBF5D5}"/>
              </a:ext>
            </a:extLst>
          </p:cNvPr>
          <p:cNvSpPr txBox="1"/>
          <p:nvPr/>
        </p:nvSpPr>
        <p:spPr>
          <a:xfrm>
            <a:off x="6534726" y="4006850"/>
            <a:ext cx="4182745" cy="55791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/>
              <a:t>读取温度值：</a:t>
            </a:r>
            <a:r>
              <a:rPr lang="en-US" altLang="zh-CN"/>
              <a:t>temperature()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05718893-399F-EA06-DF02-B75CE168BE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4815" y="630873"/>
            <a:ext cx="3619500" cy="2952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1032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176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177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177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177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177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177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177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198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177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198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17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177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177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05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06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176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177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18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195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198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304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19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18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198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177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198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177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198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177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177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198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198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19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195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177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177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177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177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177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05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06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176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177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18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198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198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304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177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177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180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180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05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06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194"/>
  <p:tag name="PA" val="v5.2.11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195"/>
  <p:tag name="PA" val="v5.2.1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304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197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4688,&quot;width&quot;:7182}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4794,&quot;width&quot;:6873}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05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06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05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06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05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06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05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177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06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177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198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1120</TotalTime>
  <Words>1056</Words>
  <Application>Microsoft Office PowerPoint</Application>
  <PresentationFormat>宽屏</PresentationFormat>
  <Paragraphs>170</Paragraphs>
  <Slides>21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33" baseType="lpstr">
      <vt:lpstr>HYTiaoTiaoTiJ</vt:lpstr>
      <vt:lpstr>PingFang SC</vt:lpstr>
      <vt:lpstr>等线</vt:lpstr>
      <vt:lpstr>等线 Light</vt:lpstr>
      <vt:lpstr>华文行楷</vt:lpstr>
      <vt:lpstr>楷体</vt:lpstr>
      <vt:lpstr>思源宋体 CN</vt:lpstr>
      <vt:lpstr>微软雅黑</vt:lpstr>
      <vt:lpstr>Arial</vt:lpstr>
      <vt:lpstr>Calibri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HP</dc:creator>
  <cp:lastModifiedBy>HP</cp:lastModifiedBy>
  <cp:revision>91</cp:revision>
  <dcterms:created xsi:type="dcterms:W3CDTF">2023-02-09T12:10:02Z</dcterms:created>
  <dcterms:modified xsi:type="dcterms:W3CDTF">2023-03-01T15:52:43Z</dcterms:modified>
</cp:coreProperties>
</file>